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23"/>
  </p:notesMasterIdLst>
  <p:handoutMasterIdLst>
    <p:handoutMasterId r:id="rId24"/>
  </p:handoutMasterIdLst>
  <p:sldIdLst>
    <p:sldId id="341" r:id="rId2"/>
    <p:sldId id="489" r:id="rId3"/>
    <p:sldId id="541" r:id="rId4"/>
    <p:sldId id="543" r:id="rId5"/>
    <p:sldId id="542" r:id="rId6"/>
    <p:sldId id="546" r:id="rId7"/>
    <p:sldId id="550" r:id="rId8"/>
    <p:sldId id="555" r:id="rId9"/>
    <p:sldId id="558" r:id="rId10"/>
    <p:sldId id="551" r:id="rId11"/>
    <p:sldId id="544" r:id="rId12"/>
    <p:sldId id="548" r:id="rId13"/>
    <p:sldId id="547" r:id="rId14"/>
    <p:sldId id="552" r:id="rId15"/>
    <p:sldId id="556" r:id="rId16"/>
    <p:sldId id="549" r:id="rId17"/>
    <p:sldId id="545" r:id="rId18"/>
    <p:sldId id="554" r:id="rId19"/>
    <p:sldId id="553" r:id="rId20"/>
    <p:sldId id="557" r:id="rId21"/>
    <p:sldId id="540" r:id="rId22"/>
  </p:sldIdLst>
  <p:sldSz cx="24387175" cy="13716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0" userDrawn="1">
          <p15:clr>
            <a:srgbClr val="A4A3A4"/>
          </p15:clr>
        </p15:guide>
        <p15:guide id="2" pos="768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ak, Jonathan S." initials="HJS" lastIdx="3" clrIdx="0"/>
  <p:cmAuthor id="1" name="Stephanie Corey" initials="SC" lastIdx="1" clrIdx="1">
    <p:extLst>
      <p:ext uri="{19B8F6BF-5375-455C-9EA6-DF929625EA0E}">
        <p15:presenceInfo xmlns:p15="http://schemas.microsoft.com/office/powerpoint/2012/main" userId="Stephanie Cor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FBFBF"/>
    <a:srgbClr val="F7E2B6"/>
    <a:srgbClr val="F1B0AE"/>
    <a:srgbClr val="F02200"/>
    <a:srgbClr val="00A3DA"/>
    <a:srgbClr val="89BEF1"/>
    <a:srgbClr val="8CC2F6"/>
    <a:srgbClr val="8CC3ED"/>
    <a:srgbClr val="3399FF"/>
    <a:srgbClr val="EB33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29" autoAdjust="0"/>
    <p:restoredTop sz="87201" autoAdjust="0"/>
  </p:normalViewPr>
  <p:slideViewPr>
    <p:cSldViewPr snapToObjects="1" showGuides="1">
      <p:cViewPr varScale="1">
        <p:scale>
          <a:sx n="42" d="100"/>
          <a:sy n="42" d="100"/>
        </p:scale>
        <p:origin x="84" y="390"/>
      </p:cViewPr>
      <p:guideLst>
        <p:guide orient="horz" pos="8400"/>
        <p:guide pos="76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4" d="100"/>
        <a:sy n="24" d="100"/>
      </p:scale>
      <p:origin x="0" y="0"/>
    </p:cViewPr>
  </p:sorterViewPr>
  <p:notesViewPr>
    <p:cSldViewPr snapToObjects="1">
      <p:cViewPr varScale="1">
        <p:scale>
          <a:sx n="95" d="100"/>
          <a:sy n="95" d="100"/>
        </p:scale>
        <p:origin x="432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527653984113"/>
          <c:y val="3.5807421570685699E-2"/>
          <c:w val="0.67582369120228203"/>
          <c:h val="0.84721552294017299"/>
        </c:manualLayout>
      </c:layout>
      <c:barChart>
        <c:barDir val="bar"/>
        <c:grouping val="clustered"/>
        <c:varyColors val="0"/>
        <c:ser>
          <c:idx val="1"/>
          <c:order val="1"/>
          <c:tx>
            <c:strRef>
              <c:f>Inputs!$C$7</c:f>
              <c:strCache>
                <c:ptCount val="1"/>
                <c:pt idx="0">
                  <c:v>Current Maturity</c:v>
                </c:pt>
              </c:strCache>
            </c:strRef>
          </c:tx>
          <c:spPr>
            <a:solidFill>
              <a:schemeClr val="bg2">
                <a:lumMod val="40000"/>
                <a:lumOff val="60000"/>
              </a:schemeClr>
            </a:solidFill>
            <a:ln>
              <a:solidFill>
                <a:schemeClr val="bg2">
                  <a:lumMod val="60000"/>
                  <a:lumOff val="40000"/>
                </a:schemeClr>
              </a:solidFill>
            </a:ln>
            <a:effectLst/>
          </c:spPr>
          <c:invertIfNegative val="0"/>
          <c:dPt>
            <c:idx val="4"/>
            <c:invertIfNegative val="0"/>
            <c:bubble3D val="0"/>
            <c:spPr>
              <a:solidFill>
                <a:schemeClr val="bg2">
                  <a:lumMod val="20000"/>
                  <a:lumOff val="80000"/>
                </a:schemeClr>
              </a:solidFill>
              <a:ln>
                <a:solidFill>
                  <a:schemeClr val="bg2">
                    <a:lumMod val="60000"/>
                    <a:lumOff val="40000"/>
                  </a:schemeClr>
                </a:solidFill>
              </a:ln>
              <a:effectLst/>
            </c:spPr>
            <c:extLst>
              <c:ext xmlns:c16="http://schemas.microsoft.com/office/drawing/2014/chart" uri="{C3380CC4-5D6E-409C-BE32-E72D297353CC}">
                <c16:uniqueId val="{00000001-4743-8440-84BC-CD7ABB862C03}"/>
              </c:ext>
            </c:extLst>
          </c:dPt>
          <c:cat>
            <c:strRef>
              <c:f>Inputs!$A$8:$A$19</c:f>
              <c:strCache>
                <c:ptCount val="12"/>
                <c:pt idx="0">
                  <c:v>Cross-Functional Alignment</c:v>
                </c:pt>
                <c:pt idx="1">
                  <c:v>Knowledge Management</c:v>
                </c:pt>
                <c:pt idx="2">
                  <c:v>Strategic Coverage Model</c:v>
                </c:pt>
                <c:pt idx="3">
                  <c:v>Data Analytics and Metrics</c:v>
                </c:pt>
                <c:pt idx="4">
                  <c:v>Technology Support</c:v>
                </c:pt>
                <c:pt idx="5">
                  <c:v>Outside Counsel/ Vendor Management</c:v>
                </c:pt>
                <c:pt idx="6">
                  <c:v>Contract Management</c:v>
                </c:pt>
                <c:pt idx="7">
                  <c:v>Financial Management</c:v>
                </c:pt>
                <c:pt idx="8">
                  <c:v>Culture and Org Design</c:v>
                </c:pt>
                <c:pt idx="9">
                  <c:v>Litigation Support</c:v>
                </c:pt>
                <c:pt idx="10">
                  <c:v>Global Info Governance/ Records Management</c:v>
                </c:pt>
                <c:pt idx="11">
                  <c:v>Strategic Planning</c:v>
                </c:pt>
              </c:strCache>
            </c:strRef>
          </c:cat>
          <c:val>
            <c:numRef>
              <c:f>Inputs!$C$8:$C$19</c:f>
              <c:numCache>
                <c:formatCode>General</c:formatCode>
                <c:ptCount val="12"/>
                <c:pt idx="0">
                  <c:v>1</c:v>
                </c:pt>
                <c:pt idx="1">
                  <c:v>1</c:v>
                </c:pt>
                <c:pt idx="2">
                  <c:v>1</c:v>
                </c:pt>
                <c:pt idx="3">
                  <c:v>2</c:v>
                </c:pt>
                <c:pt idx="4">
                  <c:v>2</c:v>
                </c:pt>
                <c:pt idx="5">
                  <c:v>2</c:v>
                </c:pt>
                <c:pt idx="6">
                  <c:v>2</c:v>
                </c:pt>
                <c:pt idx="7">
                  <c:v>2</c:v>
                </c:pt>
                <c:pt idx="8">
                  <c:v>2</c:v>
                </c:pt>
                <c:pt idx="9">
                  <c:v>2</c:v>
                </c:pt>
                <c:pt idx="10">
                  <c:v>2</c:v>
                </c:pt>
                <c:pt idx="11">
                  <c:v>2</c:v>
                </c:pt>
              </c:numCache>
            </c:numRef>
          </c:val>
          <c:extLst>
            <c:ext xmlns:c16="http://schemas.microsoft.com/office/drawing/2014/chart" uri="{C3380CC4-5D6E-409C-BE32-E72D297353CC}">
              <c16:uniqueId val="{00000002-4743-8440-84BC-CD7ABB862C03}"/>
            </c:ext>
          </c:extLst>
        </c:ser>
        <c:ser>
          <c:idx val="2"/>
          <c:order val="2"/>
          <c:tx>
            <c:strRef>
              <c:f>Inputs!$D$7</c:f>
              <c:strCache>
                <c:ptCount val="1"/>
                <c:pt idx="0">
                  <c:v>Desired Maturity</c:v>
                </c:pt>
              </c:strCache>
            </c:strRef>
          </c:tx>
          <c:spPr>
            <a:solidFill>
              <a:schemeClr val="bg2">
                <a:lumMod val="75000"/>
              </a:schemeClr>
            </a:solidFill>
            <a:ln>
              <a:solidFill>
                <a:schemeClr val="bg2">
                  <a:lumMod val="50000"/>
                </a:schemeClr>
              </a:solidFill>
            </a:ln>
            <a:effectLst/>
          </c:spPr>
          <c:invertIfNegative val="0"/>
          <c:dPt>
            <c:idx val="1"/>
            <c:invertIfNegative val="0"/>
            <c:bubble3D val="0"/>
            <c:spPr>
              <a:solidFill>
                <a:schemeClr val="bg2">
                  <a:lumMod val="75000"/>
                </a:schemeClr>
              </a:solidFill>
              <a:ln>
                <a:solidFill>
                  <a:schemeClr val="bg2">
                    <a:lumMod val="75000"/>
                  </a:schemeClr>
                </a:solidFill>
              </a:ln>
              <a:effectLst/>
            </c:spPr>
            <c:extLst>
              <c:ext xmlns:c16="http://schemas.microsoft.com/office/drawing/2014/chart" uri="{C3380CC4-5D6E-409C-BE32-E72D297353CC}">
                <c16:uniqueId val="{00000004-4743-8440-84BC-CD7ABB862C03}"/>
              </c:ext>
            </c:extLst>
          </c:dPt>
          <c:cat>
            <c:strRef>
              <c:f>Inputs!$A$8:$A$19</c:f>
              <c:strCache>
                <c:ptCount val="12"/>
                <c:pt idx="0">
                  <c:v>Cross-Functional Alignment</c:v>
                </c:pt>
                <c:pt idx="1">
                  <c:v>Knowledge Management</c:v>
                </c:pt>
                <c:pt idx="2">
                  <c:v>Strategic Coverage Model</c:v>
                </c:pt>
                <c:pt idx="3">
                  <c:v>Data Analytics and Metrics</c:v>
                </c:pt>
                <c:pt idx="4">
                  <c:v>Technology Support</c:v>
                </c:pt>
                <c:pt idx="5">
                  <c:v>Outside Counsel/ Vendor Management</c:v>
                </c:pt>
                <c:pt idx="6">
                  <c:v>Contract Management</c:v>
                </c:pt>
                <c:pt idx="7">
                  <c:v>Financial Management</c:v>
                </c:pt>
                <c:pt idx="8">
                  <c:v>Culture and Org Design</c:v>
                </c:pt>
                <c:pt idx="9">
                  <c:v>Litigation Support</c:v>
                </c:pt>
                <c:pt idx="10">
                  <c:v>Global Info Governance/ Records Management</c:v>
                </c:pt>
                <c:pt idx="11">
                  <c:v>Strategic Planning</c:v>
                </c:pt>
              </c:strCache>
            </c:strRef>
          </c:cat>
          <c:val>
            <c:numRef>
              <c:f>Inputs!$D$8:$D$19</c:f>
              <c:numCache>
                <c:formatCode>General</c:formatCode>
                <c:ptCount val="12"/>
                <c:pt idx="0">
                  <c:v>2</c:v>
                </c:pt>
                <c:pt idx="1">
                  <c:v>1</c:v>
                </c:pt>
                <c:pt idx="2">
                  <c:v>2</c:v>
                </c:pt>
                <c:pt idx="3">
                  <c:v>4</c:v>
                </c:pt>
                <c:pt idx="4">
                  <c:v>3</c:v>
                </c:pt>
                <c:pt idx="5">
                  <c:v>4</c:v>
                </c:pt>
                <c:pt idx="6">
                  <c:v>3</c:v>
                </c:pt>
                <c:pt idx="7">
                  <c:v>4</c:v>
                </c:pt>
                <c:pt idx="8">
                  <c:v>3</c:v>
                </c:pt>
                <c:pt idx="9">
                  <c:v>3</c:v>
                </c:pt>
                <c:pt idx="10">
                  <c:v>2</c:v>
                </c:pt>
                <c:pt idx="11">
                  <c:v>4</c:v>
                </c:pt>
              </c:numCache>
            </c:numRef>
          </c:val>
          <c:extLst>
            <c:ext xmlns:c16="http://schemas.microsoft.com/office/drawing/2014/chart" uri="{C3380CC4-5D6E-409C-BE32-E72D297353CC}">
              <c16:uniqueId val="{00000005-4743-8440-84BC-CD7ABB862C03}"/>
            </c:ext>
          </c:extLst>
        </c:ser>
        <c:dLbls>
          <c:showLegendKey val="0"/>
          <c:showVal val="0"/>
          <c:showCatName val="0"/>
          <c:showSerName val="0"/>
          <c:showPercent val="0"/>
          <c:showBubbleSize val="0"/>
        </c:dLbls>
        <c:gapWidth val="0"/>
        <c:overlap val="-11"/>
        <c:axId val="-1523196688"/>
        <c:axId val="-1523194640"/>
      </c:barChart>
      <c:barChart>
        <c:barDir val="bar"/>
        <c:grouping val="clustered"/>
        <c:varyColors val="0"/>
        <c:ser>
          <c:idx val="0"/>
          <c:order val="0"/>
          <c:tx>
            <c:strRef>
              <c:f>Inputs!$B$7</c:f>
              <c:strCache>
                <c:ptCount val="1"/>
                <c:pt idx="0">
                  <c:v>Priority</c:v>
                </c:pt>
              </c:strCache>
            </c:strRef>
          </c:tx>
          <c:spPr>
            <a:solidFill>
              <a:schemeClr val="accent2">
                <a:alpha val="10000"/>
              </a:schemeClr>
            </a:solidFill>
            <a:ln>
              <a:noFill/>
            </a:ln>
            <a:effectLst/>
          </c:spPr>
          <c:invertIfNegative val="0"/>
          <c:trendline>
            <c:spPr>
              <a:ln w="44450" cap="rnd">
                <a:solidFill>
                  <a:schemeClr val="accent2">
                    <a:alpha val="25000"/>
                  </a:schemeClr>
                </a:solidFill>
                <a:prstDash val="dash"/>
              </a:ln>
              <a:effectLst/>
            </c:spPr>
            <c:trendlineType val="linear"/>
            <c:dispRSqr val="0"/>
            <c:dispEq val="0"/>
          </c:trendline>
          <c:cat>
            <c:strRef>
              <c:f>Inputs!$A$8:$A$19</c:f>
              <c:strCache>
                <c:ptCount val="12"/>
                <c:pt idx="0">
                  <c:v>Cross-Functional Alignment</c:v>
                </c:pt>
                <c:pt idx="1">
                  <c:v>Knowledge Management</c:v>
                </c:pt>
                <c:pt idx="2">
                  <c:v>Strategic Coverage Model</c:v>
                </c:pt>
                <c:pt idx="3">
                  <c:v>Data Analytics and Metrics</c:v>
                </c:pt>
                <c:pt idx="4">
                  <c:v>Technology Support</c:v>
                </c:pt>
                <c:pt idx="5">
                  <c:v>Outside Counsel/ Vendor Management</c:v>
                </c:pt>
                <c:pt idx="6">
                  <c:v>Contract Management</c:v>
                </c:pt>
                <c:pt idx="7">
                  <c:v>Financial Management</c:v>
                </c:pt>
                <c:pt idx="8">
                  <c:v>Culture and Org Design</c:v>
                </c:pt>
                <c:pt idx="9">
                  <c:v>Litigation Support</c:v>
                </c:pt>
                <c:pt idx="10">
                  <c:v>Global Info Governance/ Records Management</c:v>
                </c:pt>
                <c:pt idx="11">
                  <c:v>Strategic Planning</c:v>
                </c:pt>
              </c:strCache>
            </c:strRef>
          </c:cat>
          <c:val>
            <c:numRef>
              <c:f>Inputs!$B$8:$B$19</c:f>
              <c:numCache>
                <c:formatCode>General</c:formatCode>
                <c:ptCount val="12"/>
                <c:pt idx="0">
                  <c:v>1</c:v>
                </c:pt>
                <c:pt idx="1">
                  <c:v>1</c:v>
                </c:pt>
                <c:pt idx="2">
                  <c:v>2</c:v>
                </c:pt>
                <c:pt idx="3">
                  <c:v>2</c:v>
                </c:pt>
                <c:pt idx="4">
                  <c:v>2</c:v>
                </c:pt>
                <c:pt idx="5">
                  <c:v>3</c:v>
                </c:pt>
                <c:pt idx="6">
                  <c:v>3</c:v>
                </c:pt>
                <c:pt idx="7">
                  <c:v>3</c:v>
                </c:pt>
                <c:pt idx="8">
                  <c:v>3</c:v>
                </c:pt>
                <c:pt idx="9">
                  <c:v>3</c:v>
                </c:pt>
                <c:pt idx="10">
                  <c:v>3</c:v>
                </c:pt>
                <c:pt idx="11">
                  <c:v>3</c:v>
                </c:pt>
              </c:numCache>
            </c:numRef>
          </c:val>
          <c:extLst>
            <c:ext xmlns:c16="http://schemas.microsoft.com/office/drawing/2014/chart" uri="{C3380CC4-5D6E-409C-BE32-E72D297353CC}">
              <c16:uniqueId val="{00000007-4743-8440-84BC-CD7ABB862C03}"/>
            </c:ext>
          </c:extLst>
        </c:ser>
        <c:dLbls>
          <c:showLegendKey val="0"/>
          <c:showVal val="0"/>
          <c:showCatName val="0"/>
          <c:showSerName val="0"/>
          <c:showPercent val="0"/>
          <c:showBubbleSize val="0"/>
        </c:dLbls>
        <c:gapWidth val="0"/>
        <c:axId val="-1523190000"/>
        <c:axId val="-1523192320"/>
      </c:barChart>
      <c:catAx>
        <c:axId val="-1523196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523194640"/>
        <c:crossesAt val="0"/>
        <c:auto val="1"/>
        <c:lblAlgn val="ctr"/>
        <c:lblOffset val="100"/>
        <c:noMultiLvlLbl val="0"/>
      </c:catAx>
      <c:valAx>
        <c:axId val="-1523194640"/>
        <c:scaling>
          <c:orientation val="minMax"/>
          <c:max val="4"/>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1523196688"/>
        <c:crosses val="autoZero"/>
        <c:crossBetween val="between"/>
        <c:majorUnit val="1"/>
      </c:valAx>
      <c:valAx>
        <c:axId val="-1523192320"/>
        <c:scaling>
          <c:orientation val="minMax"/>
          <c:max val="3"/>
          <c:min val="0"/>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en-US"/>
          </a:p>
        </c:txPr>
        <c:crossAx val="-1523190000"/>
        <c:crosses val="max"/>
        <c:crossBetween val="between"/>
        <c:majorUnit val="1"/>
      </c:valAx>
      <c:catAx>
        <c:axId val="-1523190000"/>
        <c:scaling>
          <c:orientation val="minMax"/>
        </c:scaling>
        <c:delete val="1"/>
        <c:axPos val="l"/>
        <c:numFmt formatCode="General" sourceLinked="1"/>
        <c:majorTickMark val="out"/>
        <c:minorTickMark val="none"/>
        <c:tickLblPos val="nextTo"/>
        <c:crossAx val="-1523192320"/>
        <c:crossesAt val="0"/>
        <c:auto val="1"/>
        <c:lblAlgn val="ctr"/>
        <c:lblOffset val="100"/>
        <c:noMultiLvlLbl val="0"/>
      </c:catAx>
      <c:spPr>
        <a:noFill/>
        <a:ln>
          <a:noFill/>
        </a:ln>
        <a:effectLst/>
      </c:spPr>
    </c:plotArea>
    <c:legend>
      <c:legendPos val="b"/>
      <c:layout>
        <c:manualLayout>
          <c:xMode val="edge"/>
          <c:yMode val="edge"/>
          <c:x val="0.37362085523837202"/>
          <c:y val="0.90914457783245195"/>
          <c:w val="0.55756045226220596"/>
          <c:h val="5.9134297567264203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AAD86-E95B-7F4F-9A43-4DA3A154A560}"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en-US"/>
        </a:p>
      </dgm:t>
    </dgm:pt>
    <dgm:pt modelId="{5F772A92-4F62-824D-90CC-D38029A5731A}">
      <dgm:prSet phldrT="[Text]"/>
      <dgm:spPr>
        <a:xfrm>
          <a:off x="2770383" y="1342127"/>
          <a:ext cx="3028790" cy="3028783"/>
        </a:xfrm>
        <a:solidFill>
          <a:schemeClr val="accent2">
            <a:lumMod val="75000"/>
          </a:schemeClr>
        </a:solidFill>
        <a:ln w="25400" cap="flat" cmpd="sng" algn="ctr">
          <a:solidFill>
            <a:sysClr val="window" lastClr="FFFFFF">
              <a:hueOff val="0"/>
              <a:satOff val="0"/>
              <a:lumOff val="0"/>
              <a:alphaOff val="0"/>
            </a:sysClr>
          </a:solidFill>
          <a:prstDash val="solid"/>
        </a:ln>
        <a:effectLst/>
      </dgm:spPr>
      <dgm:t>
        <a:bodyPr/>
        <a:lstStyle/>
        <a:p>
          <a:pPr>
            <a:buNone/>
          </a:pPr>
          <a:r>
            <a:rPr lang="en-US" b="1" dirty="0">
              <a:solidFill>
                <a:schemeClr val="bg1"/>
              </a:solidFill>
              <a:latin typeface="Franklin Gothic Book"/>
              <a:ea typeface="+mn-ea"/>
              <a:cs typeface="+mn-cs"/>
            </a:rPr>
            <a:t>Legal Operations Function</a:t>
          </a:r>
        </a:p>
      </dgm:t>
    </dgm:pt>
    <dgm:pt modelId="{7FBBC41C-66CA-6C45-A07E-D40369AB247C}" type="parTrans" cxnId="{66400A3E-3BAD-694B-B4C9-3C0BFAE35651}">
      <dgm:prSet/>
      <dgm:spPr/>
      <dgm:t>
        <a:bodyPr/>
        <a:lstStyle/>
        <a:p>
          <a:endParaRPr lang="en-US"/>
        </a:p>
      </dgm:t>
    </dgm:pt>
    <dgm:pt modelId="{7DB6EBE9-45A4-4C4D-99D7-106AAA1786F2}" type="sibTrans" cxnId="{66400A3E-3BAD-694B-B4C9-3C0BFAE35651}">
      <dgm:prSet/>
      <dgm:spPr/>
      <dgm:t>
        <a:bodyPr/>
        <a:lstStyle/>
        <a:p>
          <a:endParaRPr lang="en-US"/>
        </a:p>
      </dgm:t>
    </dgm:pt>
    <dgm:pt modelId="{421AC3E0-E16E-EF48-9838-63FD7A85AD8C}">
      <dgm:prSet phldrT="[Text]" custT="1"/>
      <dgm:spPr>
        <a:xfrm>
          <a:off x="3827580" y="-67327"/>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a:solidFill>
                <a:srgbClr val="181F26"/>
              </a:solidFill>
              <a:latin typeface="Calibri" panose="020F0502020204030204" pitchFamily="34" charset="0"/>
              <a:ea typeface="+mn-ea"/>
              <a:cs typeface="Calibri" panose="020F0502020204030204" pitchFamily="34" charset="0"/>
            </a:rPr>
            <a:t>Strategic Planning</a:t>
          </a:r>
          <a:endParaRPr lang="en-US" sz="2400" dirty="0">
            <a:solidFill>
              <a:srgbClr val="181F26"/>
            </a:solidFill>
            <a:latin typeface="Calibri" panose="020F0502020204030204" pitchFamily="34" charset="0"/>
            <a:ea typeface="+mn-ea"/>
            <a:cs typeface="Calibri" panose="020F0502020204030204" pitchFamily="34" charset="0"/>
          </a:endParaRPr>
        </a:p>
      </dgm:t>
    </dgm:pt>
    <dgm:pt modelId="{D26868AA-C6EE-6345-AF9D-6E2FFA145D74}" type="parTrans" cxnId="{10CB4DDA-5A92-1E49-9A34-623FAF97C23D}">
      <dgm:prSet/>
      <dgm:spPr>
        <a:xfrm rot="16200000">
          <a:off x="4037249" y="1086837"/>
          <a:ext cx="495058"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5DDA4B9C-C9B0-4D44-B1DA-F6701166D3AA}" type="sibTrans" cxnId="{10CB4DDA-5A92-1E49-9A34-623FAF97C23D}">
      <dgm:prSet/>
      <dgm:spPr/>
      <dgm:t>
        <a:bodyPr/>
        <a:lstStyle/>
        <a:p>
          <a:endParaRPr lang="en-US"/>
        </a:p>
      </dgm:t>
    </dgm:pt>
    <dgm:pt modelId="{126BE608-A9B7-6F43-8982-3562537A72B7}">
      <dgm:prSet phldrT="[Text]" custT="1"/>
      <dgm:spPr>
        <a:xfrm>
          <a:off x="4771525" y="120435"/>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Financial Mgmt.</a:t>
          </a:r>
        </a:p>
      </dgm:t>
    </dgm:pt>
    <dgm:pt modelId="{8B2C1CB3-135B-C34B-AAB5-76892AFFA9C2}" type="parTrans" cxnId="{6E9E2310-F8DC-5645-8F5F-D1F3F3CD81BF}">
      <dgm:prSet/>
      <dgm:spPr>
        <a:xfrm rot="17550000">
          <a:off x="4711508" y="1220955"/>
          <a:ext cx="495057"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50229F80-5458-6346-BDC6-56E31B56AB83}" type="sibTrans" cxnId="{6E9E2310-F8DC-5645-8F5F-D1F3F3CD81BF}">
      <dgm:prSet/>
      <dgm:spPr/>
      <dgm:t>
        <a:bodyPr/>
        <a:lstStyle/>
        <a:p>
          <a:endParaRPr lang="en-US"/>
        </a:p>
      </dgm:t>
    </dgm:pt>
    <dgm:pt modelId="{8EFCA361-C31E-EA4F-9743-4DAEB0CB708C}">
      <dgm:prSet phldrT="[Text]" custT="1"/>
      <dgm:spPr>
        <a:xfrm>
          <a:off x="5571764" y="655137"/>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ASP Management</a:t>
          </a:r>
        </a:p>
      </dgm:t>
    </dgm:pt>
    <dgm:pt modelId="{126EECA8-1B70-3D4E-A80D-78E29EF08F4A}" type="parTrans" cxnId="{58FB5051-5776-A340-A901-909FFEEAA4CA}">
      <dgm:prSet/>
      <dgm:spPr>
        <a:xfrm rot="18900000">
          <a:off x="5283117" y="1602891"/>
          <a:ext cx="495056"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3ED5C6D8-E450-2340-8357-4862191D9B72}" type="sibTrans" cxnId="{58FB5051-5776-A340-A901-909FFEEAA4CA}">
      <dgm:prSet/>
      <dgm:spPr/>
      <dgm:t>
        <a:bodyPr/>
        <a:lstStyle/>
        <a:p>
          <a:endParaRPr lang="en-US"/>
        </a:p>
      </dgm:t>
    </dgm:pt>
    <dgm:pt modelId="{BA66EC51-E6D6-F844-B6DE-7E339B132AF5}">
      <dgm:prSet phldrT="[Text]" custT="1"/>
      <dgm:spPr>
        <a:xfrm>
          <a:off x="6106466" y="1455375"/>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Cross-Functional Alignment</a:t>
          </a:r>
        </a:p>
      </dgm:t>
    </dgm:pt>
    <dgm:pt modelId="{043BA879-5D92-7748-BE5F-B07839562AB2}" type="parTrans" cxnId="{2270D7B8-D347-8A48-B9B8-EBABDCFAB00D}">
      <dgm:prSet/>
      <dgm:spPr>
        <a:xfrm rot="20250000">
          <a:off x="5665055" y="2174499"/>
          <a:ext cx="495055"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6378B205-6EE1-0D48-9685-E910A9C0ADAE}" type="sibTrans" cxnId="{2270D7B8-D347-8A48-B9B8-EBABDCFAB00D}">
      <dgm:prSet/>
      <dgm:spPr/>
      <dgm:t>
        <a:bodyPr/>
        <a:lstStyle/>
        <a:p>
          <a:endParaRPr lang="en-US"/>
        </a:p>
      </dgm:t>
    </dgm:pt>
    <dgm:pt modelId="{974BE1D6-6F5F-B348-8874-52FA07674056}">
      <dgm:prSet custT="1"/>
      <dgm:spPr>
        <a:xfrm>
          <a:off x="6106466" y="3343266"/>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Global Info Governance / Records Mgmt.</a:t>
          </a:r>
        </a:p>
      </dgm:t>
    </dgm:pt>
    <dgm:pt modelId="{47225C14-4636-4B49-B00D-0ECD5FD6EF10}" type="parTrans" cxnId="{F652E91F-261B-4444-A9C8-242349FEF180}">
      <dgm:prSet/>
      <dgm:spPr>
        <a:xfrm rot="1350000">
          <a:off x="5665055" y="3523016"/>
          <a:ext cx="495055"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975165C7-5D54-B34E-9F5A-9B6F48505BE2}" type="sibTrans" cxnId="{F652E91F-261B-4444-A9C8-242349FEF180}">
      <dgm:prSet/>
      <dgm:spPr/>
      <dgm:t>
        <a:bodyPr/>
        <a:lstStyle/>
        <a:p>
          <a:endParaRPr lang="en-US"/>
        </a:p>
      </dgm:t>
    </dgm:pt>
    <dgm:pt modelId="{C2D22471-EC3B-DC4B-B842-840DCC9684A9}">
      <dgm:prSet custT="1"/>
      <dgm:spPr>
        <a:xfrm>
          <a:off x="3827580" y="4865969"/>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Strategic Coverage Model</a:t>
          </a:r>
        </a:p>
      </dgm:t>
    </dgm:pt>
    <dgm:pt modelId="{9981606D-7D64-2742-8B7E-1C7367D22730}" type="parTrans" cxnId="{9A8C66DC-98FC-7A46-83B7-3568E86F4A3B}">
      <dgm:prSet/>
      <dgm:spPr>
        <a:xfrm rot="5400000">
          <a:off x="4037249" y="4610679"/>
          <a:ext cx="495058"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92D6E17D-DDF2-8A4A-BDD0-7EC279B0AF42}" type="sibTrans" cxnId="{9A8C66DC-98FC-7A46-83B7-3568E86F4A3B}">
      <dgm:prSet/>
      <dgm:spPr/>
      <dgm:t>
        <a:bodyPr/>
        <a:lstStyle/>
        <a:p>
          <a:endParaRPr lang="en-US"/>
        </a:p>
      </dgm:t>
    </dgm:pt>
    <dgm:pt modelId="{CA64331B-5C81-924F-91FA-9CFE16020124}">
      <dgm:prSet custT="1"/>
      <dgm:spPr>
        <a:xfrm>
          <a:off x="2083396" y="655137"/>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spcAft>
              <a:spcPts val="0"/>
            </a:spcAft>
            <a:buNone/>
          </a:pPr>
          <a:r>
            <a:rPr lang="en-US" sz="2400">
              <a:solidFill>
                <a:srgbClr val="181F26"/>
              </a:solidFill>
              <a:latin typeface="Calibri" panose="020F0502020204030204" pitchFamily="34" charset="0"/>
              <a:ea typeface="+mn-ea"/>
              <a:cs typeface="Calibri" panose="020F0502020204030204" pitchFamily="34" charset="0"/>
            </a:rPr>
            <a:t>Culture </a:t>
          </a:r>
        </a:p>
        <a:p>
          <a:pPr>
            <a:spcAft>
              <a:spcPts val="0"/>
            </a:spcAft>
            <a:buNone/>
          </a:pPr>
          <a:r>
            <a:rPr lang="en-US" sz="2400">
              <a:solidFill>
                <a:srgbClr val="181F26"/>
              </a:solidFill>
              <a:latin typeface="Calibri" panose="020F0502020204030204" pitchFamily="34" charset="0"/>
              <a:ea typeface="+mn-ea"/>
              <a:cs typeface="Calibri" panose="020F0502020204030204" pitchFamily="34" charset="0"/>
            </a:rPr>
            <a:t>&amp; Org. Development</a:t>
          </a:r>
          <a:endParaRPr lang="en-US" sz="2400" dirty="0">
            <a:solidFill>
              <a:srgbClr val="181F26"/>
            </a:solidFill>
            <a:latin typeface="Calibri" panose="020F0502020204030204" pitchFamily="34" charset="0"/>
            <a:ea typeface="+mn-ea"/>
            <a:cs typeface="Calibri" panose="020F0502020204030204" pitchFamily="34" charset="0"/>
          </a:endParaRPr>
        </a:p>
      </dgm:t>
    </dgm:pt>
    <dgm:pt modelId="{094CBD9D-AFA5-E443-AE45-E55EC9781F27}" type="parTrans" cxnId="{DEFD5BED-4F1B-C24E-85A2-297B7DC3C1E1}">
      <dgm:prSet/>
      <dgm:spPr>
        <a:xfrm rot="13500000">
          <a:off x="2791384" y="1602891"/>
          <a:ext cx="495056" cy="15522"/>
        </a:xfrm>
        <a:noFill/>
        <a:ln w="25400" cap="flat" cmpd="sng" algn="ctr">
          <a:noFill/>
          <a:prstDash val="solid"/>
        </a:ln>
        <a:effectLst/>
      </dgm:spPr>
      <dgm:t>
        <a:bodyPr/>
        <a:lstStyle/>
        <a:p>
          <a:pPr>
            <a:buNone/>
          </a:pPr>
          <a:endParaRPr lang="en-US">
            <a:solidFill>
              <a:srgbClr val="181F26">
                <a:hueOff val="0"/>
                <a:satOff val="0"/>
                <a:lumOff val="0"/>
                <a:alphaOff val="0"/>
              </a:srgbClr>
            </a:solidFill>
            <a:latin typeface="Franklin Gothic Book"/>
            <a:ea typeface="+mn-ea"/>
            <a:cs typeface="+mn-cs"/>
          </a:endParaRPr>
        </a:p>
      </dgm:t>
    </dgm:pt>
    <dgm:pt modelId="{3B1DE9CA-DDFD-214D-82F4-ED9F8FB29950}" type="sibTrans" cxnId="{DEFD5BED-4F1B-C24E-85A2-297B7DC3C1E1}">
      <dgm:prSet/>
      <dgm:spPr/>
      <dgm:t>
        <a:bodyPr/>
        <a:lstStyle/>
        <a:p>
          <a:endParaRPr lang="en-US"/>
        </a:p>
      </dgm:t>
    </dgm:pt>
    <dgm:pt modelId="{7FDE4421-2982-6444-A6C6-5D6333F2AF3E}">
      <dgm:prSet custT="1"/>
      <dgm:spPr>
        <a:solidFill>
          <a:srgbClr val="BFBFBF"/>
        </a:solidFill>
        <a:ln>
          <a:noFill/>
        </a:ln>
      </dgm:spPr>
      <dgm:t>
        <a:bodyPr/>
        <a:lstStyle/>
        <a:p>
          <a:r>
            <a:rPr lang="en-US" sz="2400" dirty="0"/>
            <a:t>Recoveries Initiatives</a:t>
          </a:r>
        </a:p>
      </dgm:t>
    </dgm:pt>
    <dgm:pt modelId="{431935C6-801D-8042-8B03-6B7317E106A6}" type="parTrans" cxnId="{77772E32-19C9-C348-B8B1-0AEDAE71BB01}">
      <dgm:prSet/>
      <dgm:spPr/>
      <dgm:t>
        <a:bodyPr/>
        <a:lstStyle/>
        <a:p>
          <a:endParaRPr lang="en-US"/>
        </a:p>
      </dgm:t>
    </dgm:pt>
    <dgm:pt modelId="{90B658B5-070B-3F40-B073-4EEF846FFD31}" type="sibTrans" cxnId="{77772E32-19C9-C348-B8B1-0AEDAE71BB01}">
      <dgm:prSet/>
      <dgm:spPr/>
      <dgm:t>
        <a:bodyPr/>
        <a:lstStyle/>
        <a:p>
          <a:endParaRPr lang="en-US"/>
        </a:p>
      </dgm:t>
    </dgm:pt>
    <dgm:pt modelId="{0ABFC62A-A77C-4CC0-B071-CEFCE794865A}">
      <dgm:prSet custT="1"/>
      <dgm:spPr>
        <a:xfrm>
          <a:off x="2883635" y="4678206"/>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a:solidFill>
                <a:srgbClr val="181F26"/>
              </a:solidFill>
              <a:latin typeface="Calibri" panose="020F0502020204030204" pitchFamily="34" charset="0"/>
              <a:ea typeface="+mn-ea"/>
              <a:cs typeface="Calibri" panose="020F0502020204030204" pitchFamily="34" charset="0"/>
            </a:rPr>
            <a:t>Data </a:t>
          </a:r>
        </a:p>
        <a:p>
          <a:pPr>
            <a:buNone/>
          </a:pPr>
          <a:r>
            <a:rPr lang="en-US" sz="2400">
              <a:solidFill>
                <a:srgbClr val="181F26"/>
              </a:solidFill>
              <a:latin typeface="Calibri" panose="020F0502020204030204" pitchFamily="34" charset="0"/>
              <a:ea typeface="+mn-ea"/>
              <a:cs typeface="Calibri" panose="020F0502020204030204" pitchFamily="34" charset="0"/>
            </a:rPr>
            <a:t>Analytics </a:t>
          </a:r>
        </a:p>
        <a:p>
          <a:pPr>
            <a:buNone/>
          </a:pPr>
          <a:r>
            <a:rPr lang="en-US" sz="2400">
              <a:solidFill>
                <a:srgbClr val="181F26"/>
              </a:solidFill>
              <a:latin typeface="Calibri" panose="020F0502020204030204" pitchFamily="34" charset="0"/>
              <a:ea typeface="+mn-ea"/>
              <a:cs typeface="Calibri" panose="020F0502020204030204" pitchFamily="34" charset="0"/>
            </a:rPr>
            <a:t>&amp; Metrics</a:t>
          </a:r>
          <a:endParaRPr lang="en-US" sz="2400" dirty="0">
            <a:solidFill>
              <a:srgbClr val="181F26"/>
            </a:solidFill>
            <a:latin typeface="Calibri" panose="020F0502020204030204" pitchFamily="34" charset="0"/>
            <a:ea typeface="+mn-ea"/>
            <a:cs typeface="Calibri" panose="020F0502020204030204" pitchFamily="34" charset="0"/>
          </a:endParaRPr>
        </a:p>
      </dgm:t>
    </dgm:pt>
    <dgm:pt modelId="{3158C986-04CC-49A1-866E-77DD68550405}" type="parTrans" cxnId="{F3AF6592-3DC5-4DF6-89E2-AFED97F9F475}">
      <dgm:prSet/>
      <dgm:spPr/>
    </dgm:pt>
    <dgm:pt modelId="{E05ED9A3-903F-4F05-A66C-BF7A1949F7E9}" type="sibTrans" cxnId="{F3AF6592-3DC5-4DF6-89E2-AFED97F9F475}">
      <dgm:prSet/>
      <dgm:spPr/>
    </dgm:pt>
    <dgm:pt modelId="{9E716E91-694C-425E-8138-65228EEA1C41}">
      <dgm:prSet custT="1"/>
      <dgm:spPr>
        <a:xfrm>
          <a:off x="6294228" y="2399321"/>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Legal Tech Roadmap &amp; Portfolio Mgmt.</a:t>
          </a:r>
        </a:p>
      </dgm:t>
    </dgm:pt>
    <dgm:pt modelId="{83883783-A913-4886-A50A-BA822C60F837}" type="parTrans" cxnId="{85B94D30-753E-4208-8584-DB335A60003D}">
      <dgm:prSet/>
      <dgm:spPr/>
    </dgm:pt>
    <dgm:pt modelId="{256E27B3-1B41-412A-99E5-025E926CDE9B}" type="sibTrans" cxnId="{85B94D30-753E-4208-8584-DB335A60003D}">
      <dgm:prSet/>
      <dgm:spPr/>
    </dgm:pt>
    <dgm:pt modelId="{F6284001-B302-44C2-BBB1-5C3C30D9DE05}">
      <dgm:prSet custT="1"/>
      <dgm:spPr>
        <a:xfrm>
          <a:off x="4771525" y="4678206"/>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Process Support</a:t>
          </a:r>
        </a:p>
      </dgm:t>
    </dgm:pt>
    <dgm:pt modelId="{8B72E3DD-4030-4B1D-81B6-146815C6947D}" type="parTrans" cxnId="{80AD5499-5068-4D02-97B6-F088E0EE4B96}">
      <dgm:prSet/>
      <dgm:spPr/>
    </dgm:pt>
    <dgm:pt modelId="{23164A43-FE14-4BED-888C-47B66406926D}" type="sibTrans" cxnId="{80AD5499-5068-4D02-97B6-F088E0EE4B96}">
      <dgm:prSet/>
      <dgm:spPr/>
    </dgm:pt>
    <dgm:pt modelId="{555EAC48-9812-4E1B-947C-739C4D518024}">
      <dgm:prSet custT="1"/>
      <dgm:spPr>
        <a:xfrm>
          <a:off x="2083396" y="4143504"/>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OC / Vendor Mgmt.</a:t>
          </a:r>
        </a:p>
      </dgm:t>
    </dgm:pt>
    <dgm:pt modelId="{66581043-B146-4B60-B789-89D94952AE3F}" type="parTrans" cxnId="{D967EEE3-D1D1-48FF-9828-EFAEDCA0753D}">
      <dgm:prSet/>
      <dgm:spPr/>
    </dgm:pt>
    <dgm:pt modelId="{E34EFCFC-9445-42A6-830B-77FE9144732C}" type="sibTrans" cxnId="{D967EEE3-D1D1-48FF-9828-EFAEDCA0753D}">
      <dgm:prSet/>
      <dgm:spPr/>
    </dgm:pt>
    <dgm:pt modelId="{C649036D-59DF-495B-AE58-74A3F25E5760}">
      <dgm:prSet custT="1"/>
      <dgm:spPr>
        <a:xfrm>
          <a:off x="1548694" y="3343266"/>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Contract Mgmt.</a:t>
          </a:r>
        </a:p>
      </dgm:t>
    </dgm:pt>
    <dgm:pt modelId="{8C183736-F8BE-4887-9D62-6376E4E95C1C}" type="sibTrans" cxnId="{966BD6C8-A3FA-45BE-AFC7-39DF886199FF}">
      <dgm:prSet/>
      <dgm:spPr/>
    </dgm:pt>
    <dgm:pt modelId="{BFB30543-5F66-4ADF-99D9-8A25DCE71F80}" type="parTrans" cxnId="{966BD6C8-A3FA-45BE-AFC7-39DF886199FF}">
      <dgm:prSet/>
      <dgm:spPr/>
    </dgm:pt>
    <dgm:pt modelId="{77FB6D71-AD39-468F-BE50-E29D1604B368}">
      <dgm:prSet custT="1"/>
      <dgm:spPr>
        <a:xfrm>
          <a:off x="1548694" y="1455375"/>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Legal &amp; Compliance Risk Mgmt.</a:t>
          </a:r>
        </a:p>
      </dgm:t>
    </dgm:pt>
    <dgm:pt modelId="{1C459F87-E499-45E0-ADF0-19B25BE721C5}" type="parTrans" cxnId="{191A8F21-B41F-47C9-9358-8468CD378FAB}">
      <dgm:prSet/>
      <dgm:spPr/>
    </dgm:pt>
    <dgm:pt modelId="{802901DB-09D0-4BCA-9CE6-C7B859845E0D}" type="sibTrans" cxnId="{191A8F21-B41F-47C9-9358-8468CD378FAB}">
      <dgm:prSet/>
      <dgm:spPr/>
    </dgm:pt>
    <dgm:pt modelId="{FC25EFE4-DAFB-4E37-BD7C-395B9C7619B4}">
      <dgm:prSet custT="1"/>
      <dgm:spPr>
        <a:xfrm>
          <a:off x="1360932" y="2399321"/>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a:solidFill>
                <a:srgbClr val="181F26"/>
              </a:solidFill>
              <a:latin typeface="Calibri" panose="020F0502020204030204" pitchFamily="34" charset="0"/>
              <a:ea typeface="+mn-ea"/>
              <a:cs typeface="Calibri" panose="020F0502020204030204" pitchFamily="34" charset="0"/>
            </a:rPr>
            <a:t>Knowledge Mgmt.</a:t>
          </a:r>
          <a:endParaRPr lang="en-US" sz="2400" dirty="0">
            <a:solidFill>
              <a:srgbClr val="181F26"/>
            </a:solidFill>
            <a:latin typeface="Calibri" panose="020F0502020204030204" pitchFamily="34" charset="0"/>
            <a:ea typeface="+mn-ea"/>
            <a:cs typeface="Calibri" panose="020F0502020204030204" pitchFamily="34" charset="0"/>
          </a:endParaRPr>
        </a:p>
      </dgm:t>
    </dgm:pt>
    <dgm:pt modelId="{7E405823-989C-429A-810F-51AF386E3077}" type="parTrans" cxnId="{04F27526-1BE0-4378-9DD7-E1932A78CF48}">
      <dgm:prSet/>
      <dgm:spPr/>
    </dgm:pt>
    <dgm:pt modelId="{8D6D1B8D-B725-4C04-9628-5404E63F68D9}" type="sibTrans" cxnId="{04F27526-1BE0-4378-9DD7-E1932A78CF48}">
      <dgm:prSet/>
      <dgm:spPr/>
    </dgm:pt>
    <dgm:pt modelId="{5DDFDB2F-17AF-45EE-9201-387E18B79C93}">
      <dgm:prSet custT="1"/>
      <dgm:spPr>
        <a:xfrm>
          <a:off x="5571764" y="4143504"/>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Litigation Support</a:t>
          </a:r>
        </a:p>
      </dgm:t>
    </dgm:pt>
    <dgm:pt modelId="{47083C08-2A5E-4F23-B3AA-2EB479BA1FC0}" type="parTrans" cxnId="{9C0677E9-F719-4861-8941-55C614491F06}">
      <dgm:prSet/>
      <dgm:spPr/>
    </dgm:pt>
    <dgm:pt modelId="{450F6B59-6E68-4951-99A5-A86CC196A7C7}" type="sibTrans" cxnId="{9C0677E9-F719-4861-8941-55C614491F06}">
      <dgm:prSet/>
      <dgm:spPr/>
    </dgm:pt>
    <dgm:pt modelId="{7DA8729A-277E-4295-A88D-6E7B1BDB1C84}">
      <dgm:prSet custT="1"/>
      <dgm:spPr>
        <a:xfrm>
          <a:off x="2883635" y="120435"/>
          <a:ext cx="914396" cy="914396"/>
        </a:xfrm>
        <a:solidFill>
          <a:sysClr val="window" lastClr="FFFFFF">
            <a:lumMod val="75000"/>
          </a:sysClr>
        </a:solidFill>
        <a:ln w="25400" cap="flat" cmpd="sng" algn="ctr">
          <a:solidFill>
            <a:sysClr val="window" lastClr="FFFFFF">
              <a:lumMod val="75000"/>
            </a:sysClr>
          </a:solidFill>
          <a:prstDash val="solid"/>
        </a:ln>
        <a:effectLst>
          <a:outerShdw blurRad="50800" dist="38100" dir="2700000" algn="tl" rotWithShape="0">
            <a:prstClr val="black">
              <a:alpha val="40000"/>
            </a:prstClr>
          </a:outerShdw>
        </a:effectLst>
      </dgm:spPr>
      <dgm:t>
        <a:bodyPr/>
        <a:lstStyle/>
        <a:p>
          <a:pPr>
            <a:buNone/>
          </a:pPr>
          <a:r>
            <a:rPr lang="en-US" sz="2400" dirty="0">
              <a:solidFill>
                <a:srgbClr val="181F26"/>
              </a:solidFill>
              <a:latin typeface="Calibri" panose="020F0502020204030204" pitchFamily="34" charset="0"/>
              <a:ea typeface="+mn-ea"/>
              <a:cs typeface="Calibri" panose="020F0502020204030204" pitchFamily="34" charset="0"/>
            </a:rPr>
            <a:t>HR Processes</a:t>
          </a:r>
        </a:p>
      </dgm:t>
    </dgm:pt>
    <dgm:pt modelId="{B41AC86F-8BCE-426A-BE1D-B27E1B93FC8E}" type="parTrans" cxnId="{F479F309-9133-4E6C-9D02-9E5126315492}">
      <dgm:prSet/>
      <dgm:spPr/>
    </dgm:pt>
    <dgm:pt modelId="{3B635676-F3F7-4DB1-A5B6-F523252CC2EF}" type="sibTrans" cxnId="{F479F309-9133-4E6C-9D02-9E5126315492}">
      <dgm:prSet/>
      <dgm:spPr/>
    </dgm:pt>
    <dgm:pt modelId="{0D9E373A-B907-5B4D-8B89-5E64257FD1F6}" type="pres">
      <dgm:prSet presAssocID="{BB1AAD86-E95B-7F4F-9A43-4DA3A154A560}" presName="composite" presStyleCnt="0">
        <dgm:presLayoutVars>
          <dgm:chMax val="1"/>
          <dgm:dir/>
          <dgm:resizeHandles val="exact"/>
        </dgm:presLayoutVars>
      </dgm:prSet>
      <dgm:spPr/>
    </dgm:pt>
    <dgm:pt modelId="{A9BE8A85-08CA-1448-A6EB-5EE2DF5C3594}" type="pres">
      <dgm:prSet presAssocID="{BB1AAD86-E95B-7F4F-9A43-4DA3A154A560}" presName="radial" presStyleCnt="0">
        <dgm:presLayoutVars>
          <dgm:animLvl val="ctr"/>
        </dgm:presLayoutVars>
      </dgm:prSet>
      <dgm:spPr/>
    </dgm:pt>
    <dgm:pt modelId="{A62A6C86-1820-2445-82A3-4347F89A05CA}" type="pres">
      <dgm:prSet presAssocID="{5F772A92-4F62-824D-90CC-D38029A5731A}" presName="centerShape" presStyleLbl="vennNode1" presStyleIdx="0" presStyleCnt="18" custScaleX="121000" custScaleY="121000"/>
      <dgm:spPr/>
    </dgm:pt>
    <dgm:pt modelId="{CE47F66D-A163-5641-9E8A-475C3BACC19F}" type="pres">
      <dgm:prSet presAssocID="{421AC3E0-E16E-EF48-9838-63FD7A85AD8C}" presName="node" presStyleLbl="vennNode1" presStyleIdx="1" presStyleCnt="18">
        <dgm:presLayoutVars>
          <dgm:bulletEnabled val="1"/>
        </dgm:presLayoutVars>
      </dgm:prSet>
      <dgm:spPr/>
    </dgm:pt>
    <dgm:pt modelId="{9B4DEE33-C93F-8A44-83A8-CDF98D0DAED2}" type="pres">
      <dgm:prSet presAssocID="{126BE608-A9B7-6F43-8982-3562537A72B7}" presName="node" presStyleLbl="vennNode1" presStyleIdx="2" presStyleCnt="18">
        <dgm:presLayoutVars>
          <dgm:bulletEnabled val="1"/>
        </dgm:presLayoutVars>
      </dgm:prSet>
      <dgm:spPr/>
    </dgm:pt>
    <dgm:pt modelId="{65F45915-8AD3-4058-B5A5-16A7C7E04E0C}" type="pres">
      <dgm:prSet presAssocID="{555EAC48-9812-4E1B-947C-739C4D518024}" presName="node" presStyleLbl="vennNode1" presStyleIdx="3" presStyleCnt="18">
        <dgm:presLayoutVars>
          <dgm:bulletEnabled val="1"/>
        </dgm:presLayoutVars>
      </dgm:prSet>
      <dgm:spPr/>
    </dgm:pt>
    <dgm:pt modelId="{32673AEF-559D-4FB5-B3B8-2B9DB8ED078E}" type="pres">
      <dgm:prSet presAssocID="{C649036D-59DF-495B-AE58-74A3F25E5760}" presName="node" presStyleLbl="vennNode1" presStyleIdx="4" presStyleCnt="18">
        <dgm:presLayoutVars>
          <dgm:bulletEnabled val="1"/>
        </dgm:presLayoutVars>
      </dgm:prSet>
      <dgm:spPr/>
    </dgm:pt>
    <dgm:pt modelId="{31C993EA-DCBC-4E09-8658-C40AA0AC8FCC}" type="pres">
      <dgm:prSet presAssocID="{0ABFC62A-A77C-4CC0-B071-CEFCE794865A}" presName="node" presStyleLbl="vennNode1" presStyleIdx="5" presStyleCnt="18">
        <dgm:presLayoutVars>
          <dgm:bulletEnabled val="1"/>
        </dgm:presLayoutVars>
      </dgm:prSet>
      <dgm:spPr/>
    </dgm:pt>
    <dgm:pt modelId="{BD9B5B4F-BCF2-4241-B25C-FCC7466B2545}" type="pres">
      <dgm:prSet presAssocID="{9E716E91-694C-425E-8138-65228EEA1C41}" presName="node" presStyleLbl="vennNode1" presStyleIdx="6" presStyleCnt="18">
        <dgm:presLayoutVars>
          <dgm:bulletEnabled val="1"/>
        </dgm:presLayoutVars>
      </dgm:prSet>
      <dgm:spPr/>
    </dgm:pt>
    <dgm:pt modelId="{817E85BA-E8C0-9D4B-99D2-E115501B8978}" type="pres">
      <dgm:prSet presAssocID="{8EFCA361-C31E-EA4F-9743-4DAEB0CB708C}" presName="node" presStyleLbl="vennNode1" presStyleIdx="7" presStyleCnt="18">
        <dgm:presLayoutVars>
          <dgm:bulletEnabled val="1"/>
        </dgm:presLayoutVars>
      </dgm:prSet>
      <dgm:spPr/>
    </dgm:pt>
    <dgm:pt modelId="{246EAF9A-5F95-4EB8-9FF4-53025D91FCA4}" type="pres">
      <dgm:prSet presAssocID="{FC25EFE4-DAFB-4E37-BD7C-395B9C7619B4}" presName="node" presStyleLbl="vennNode1" presStyleIdx="8" presStyleCnt="18">
        <dgm:presLayoutVars>
          <dgm:bulletEnabled val="1"/>
        </dgm:presLayoutVars>
      </dgm:prSet>
      <dgm:spPr/>
    </dgm:pt>
    <dgm:pt modelId="{BC622D14-09DD-4774-B8A6-1AAF55B31654}" type="pres">
      <dgm:prSet presAssocID="{F6284001-B302-44C2-BBB1-5C3C30D9DE05}" presName="node" presStyleLbl="vennNode1" presStyleIdx="9" presStyleCnt="18">
        <dgm:presLayoutVars>
          <dgm:bulletEnabled val="1"/>
        </dgm:presLayoutVars>
      </dgm:prSet>
      <dgm:spPr/>
    </dgm:pt>
    <dgm:pt modelId="{54D1EEDE-CAD3-BB4E-BDB2-709D6813065B}" type="pres">
      <dgm:prSet presAssocID="{BA66EC51-E6D6-F844-B6DE-7E339B132AF5}" presName="node" presStyleLbl="vennNode1" presStyleIdx="10" presStyleCnt="18">
        <dgm:presLayoutVars>
          <dgm:bulletEnabled val="1"/>
        </dgm:presLayoutVars>
      </dgm:prSet>
      <dgm:spPr/>
    </dgm:pt>
    <dgm:pt modelId="{EB261612-DE88-41DB-A39B-48B3FE6B62C8}" type="pres">
      <dgm:prSet presAssocID="{5DDFDB2F-17AF-45EE-9201-387E18B79C93}" presName="node" presStyleLbl="vennNode1" presStyleIdx="11" presStyleCnt="18">
        <dgm:presLayoutVars>
          <dgm:bulletEnabled val="1"/>
        </dgm:presLayoutVars>
      </dgm:prSet>
      <dgm:spPr/>
    </dgm:pt>
    <dgm:pt modelId="{59757574-963C-7E4B-8788-2EF7A9C7BA31}" type="pres">
      <dgm:prSet presAssocID="{974BE1D6-6F5F-B348-8874-52FA07674056}" presName="node" presStyleLbl="vennNode1" presStyleIdx="12" presStyleCnt="18">
        <dgm:presLayoutVars>
          <dgm:bulletEnabled val="1"/>
        </dgm:presLayoutVars>
      </dgm:prSet>
      <dgm:spPr/>
    </dgm:pt>
    <dgm:pt modelId="{9F156C1A-4F82-41E9-BFBC-7E0B1431AE02}" type="pres">
      <dgm:prSet presAssocID="{7DA8729A-277E-4295-A88D-6E7B1BDB1C84}" presName="node" presStyleLbl="vennNode1" presStyleIdx="13" presStyleCnt="18">
        <dgm:presLayoutVars>
          <dgm:bulletEnabled val="1"/>
        </dgm:presLayoutVars>
      </dgm:prSet>
      <dgm:spPr/>
    </dgm:pt>
    <dgm:pt modelId="{13BC28AF-E883-FA4B-8901-C51C42B36891}" type="pres">
      <dgm:prSet presAssocID="{C2D22471-EC3B-DC4B-B842-840DCC9684A9}" presName="node" presStyleLbl="vennNode1" presStyleIdx="14" presStyleCnt="18">
        <dgm:presLayoutVars>
          <dgm:bulletEnabled val="1"/>
        </dgm:presLayoutVars>
      </dgm:prSet>
      <dgm:spPr/>
    </dgm:pt>
    <dgm:pt modelId="{48DB8C12-373F-A246-8828-B96642EA6952}" type="pres">
      <dgm:prSet presAssocID="{CA64331B-5C81-924F-91FA-9CFE16020124}" presName="node" presStyleLbl="vennNode1" presStyleIdx="15" presStyleCnt="18">
        <dgm:presLayoutVars>
          <dgm:bulletEnabled val="1"/>
        </dgm:presLayoutVars>
      </dgm:prSet>
      <dgm:spPr/>
    </dgm:pt>
    <dgm:pt modelId="{7026DB4C-F03B-42CD-A9A4-850BCEC22C0A}" type="pres">
      <dgm:prSet presAssocID="{77FB6D71-AD39-468F-BE50-E29D1604B368}" presName="node" presStyleLbl="vennNode1" presStyleIdx="16" presStyleCnt="18">
        <dgm:presLayoutVars>
          <dgm:bulletEnabled val="1"/>
        </dgm:presLayoutVars>
      </dgm:prSet>
      <dgm:spPr/>
    </dgm:pt>
    <dgm:pt modelId="{B0EBCEA5-9E59-8F48-960F-D2EA23144202}" type="pres">
      <dgm:prSet presAssocID="{7FDE4421-2982-6444-A6C6-5D6333F2AF3E}" presName="node" presStyleLbl="vennNode1" presStyleIdx="17" presStyleCnt="18">
        <dgm:presLayoutVars>
          <dgm:bulletEnabled val="1"/>
        </dgm:presLayoutVars>
      </dgm:prSet>
      <dgm:spPr/>
    </dgm:pt>
  </dgm:ptLst>
  <dgm:cxnLst>
    <dgm:cxn modelId="{B4B76506-4494-F842-9E48-D711821FC260}" type="presOf" srcId="{BA66EC51-E6D6-F844-B6DE-7E339B132AF5}" destId="{54D1EEDE-CAD3-BB4E-BDB2-709D6813065B}" srcOrd="0" destOrd="0" presId="urn:microsoft.com/office/officeart/2005/8/layout/radial3"/>
    <dgm:cxn modelId="{F479F309-9133-4E6C-9D02-9E5126315492}" srcId="{5F772A92-4F62-824D-90CC-D38029A5731A}" destId="{7DA8729A-277E-4295-A88D-6E7B1BDB1C84}" srcOrd="12" destOrd="0" parTransId="{B41AC86F-8BCE-426A-BE1D-B27E1B93FC8E}" sibTransId="{3B635676-F3F7-4DB1-A5B6-F523252CC2EF}"/>
    <dgm:cxn modelId="{6E9E2310-F8DC-5645-8F5F-D1F3F3CD81BF}" srcId="{5F772A92-4F62-824D-90CC-D38029A5731A}" destId="{126BE608-A9B7-6F43-8982-3562537A72B7}" srcOrd="1" destOrd="0" parTransId="{8B2C1CB3-135B-C34B-AAB5-76892AFFA9C2}" sibTransId="{50229F80-5458-6346-BDC6-56E31B56AB83}"/>
    <dgm:cxn modelId="{F652E91F-261B-4444-A9C8-242349FEF180}" srcId="{5F772A92-4F62-824D-90CC-D38029A5731A}" destId="{974BE1D6-6F5F-B348-8874-52FA07674056}" srcOrd="11" destOrd="0" parTransId="{47225C14-4636-4B49-B00D-0ECD5FD6EF10}" sibTransId="{975165C7-5D54-B34E-9F5A-9B6F48505BE2}"/>
    <dgm:cxn modelId="{191A8F21-B41F-47C9-9358-8468CD378FAB}" srcId="{5F772A92-4F62-824D-90CC-D38029A5731A}" destId="{77FB6D71-AD39-468F-BE50-E29D1604B368}" srcOrd="15" destOrd="0" parTransId="{1C459F87-E499-45E0-ADF0-19B25BE721C5}" sibTransId="{802901DB-09D0-4BCA-9CE6-C7B859845E0D}"/>
    <dgm:cxn modelId="{04F27526-1BE0-4378-9DD7-E1932A78CF48}" srcId="{5F772A92-4F62-824D-90CC-D38029A5731A}" destId="{FC25EFE4-DAFB-4E37-BD7C-395B9C7619B4}" srcOrd="7" destOrd="0" parTransId="{7E405823-989C-429A-810F-51AF386E3077}" sibTransId="{8D6D1B8D-B725-4C04-9628-5404E63F68D9}"/>
    <dgm:cxn modelId="{9E11CD29-7520-6748-8B92-5282CFDF5704}" type="presOf" srcId="{974BE1D6-6F5F-B348-8874-52FA07674056}" destId="{59757574-963C-7E4B-8788-2EF7A9C7BA31}" srcOrd="0" destOrd="0" presId="urn:microsoft.com/office/officeart/2005/8/layout/radial3"/>
    <dgm:cxn modelId="{85B94D30-753E-4208-8584-DB335A60003D}" srcId="{5F772A92-4F62-824D-90CC-D38029A5731A}" destId="{9E716E91-694C-425E-8138-65228EEA1C41}" srcOrd="5" destOrd="0" parTransId="{83883783-A913-4886-A50A-BA822C60F837}" sibTransId="{256E27B3-1B41-412A-99E5-025E926CDE9B}"/>
    <dgm:cxn modelId="{77772E32-19C9-C348-B8B1-0AEDAE71BB01}" srcId="{5F772A92-4F62-824D-90CC-D38029A5731A}" destId="{7FDE4421-2982-6444-A6C6-5D6333F2AF3E}" srcOrd="16" destOrd="0" parTransId="{431935C6-801D-8042-8B03-6B7317E106A6}" sibTransId="{90B658B5-070B-3F40-B073-4EEF846FFD31}"/>
    <dgm:cxn modelId="{EEE3073E-13E2-944B-8207-2D0DF4206060}" type="presOf" srcId="{CA64331B-5C81-924F-91FA-9CFE16020124}" destId="{48DB8C12-373F-A246-8828-B96642EA6952}" srcOrd="0" destOrd="0" presId="urn:microsoft.com/office/officeart/2005/8/layout/radial3"/>
    <dgm:cxn modelId="{66400A3E-3BAD-694B-B4C9-3C0BFAE35651}" srcId="{BB1AAD86-E95B-7F4F-9A43-4DA3A154A560}" destId="{5F772A92-4F62-824D-90CC-D38029A5731A}" srcOrd="0" destOrd="0" parTransId="{7FBBC41C-66CA-6C45-A07E-D40369AB247C}" sibTransId="{7DB6EBE9-45A4-4C4D-99D7-106AAA1786F2}"/>
    <dgm:cxn modelId="{F85AFF42-B1A8-4949-9B27-71B310339B1A}" type="presOf" srcId="{7FDE4421-2982-6444-A6C6-5D6333F2AF3E}" destId="{B0EBCEA5-9E59-8F48-960F-D2EA23144202}" srcOrd="0" destOrd="0" presId="urn:microsoft.com/office/officeart/2005/8/layout/radial3"/>
    <dgm:cxn modelId="{19D1446C-B58A-46F2-8ABC-C77EABB21C1C}" type="presOf" srcId="{C649036D-59DF-495B-AE58-74A3F25E5760}" destId="{32673AEF-559D-4FB5-B3B8-2B9DB8ED078E}" srcOrd="0" destOrd="0" presId="urn:microsoft.com/office/officeart/2005/8/layout/radial3"/>
    <dgm:cxn modelId="{58FB5051-5776-A340-A901-909FFEEAA4CA}" srcId="{5F772A92-4F62-824D-90CC-D38029A5731A}" destId="{8EFCA361-C31E-EA4F-9743-4DAEB0CB708C}" srcOrd="6" destOrd="0" parTransId="{126EECA8-1B70-3D4E-A80D-78E29EF08F4A}" sibTransId="{3ED5C6D8-E450-2340-8357-4862191D9B72}"/>
    <dgm:cxn modelId="{60696575-E9F4-D843-AA1D-89E287A186CD}" type="presOf" srcId="{8EFCA361-C31E-EA4F-9743-4DAEB0CB708C}" destId="{817E85BA-E8C0-9D4B-99D2-E115501B8978}" srcOrd="0" destOrd="0" presId="urn:microsoft.com/office/officeart/2005/8/layout/radial3"/>
    <dgm:cxn modelId="{94F0077B-7BD0-DA4E-803B-261E54AC9007}" type="presOf" srcId="{C2D22471-EC3B-DC4B-B842-840DCC9684A9}" destId="{13BC28AF-E883-FA4B-8901-C51C42B36891}" srcOrd="0" destOrd="0" presId="urn:microsoft.com/office/officeart/2005/8/layout/radial3"/>
    <dgm:cxn modelId="{3D76D383-3466-4C11-9FDF-E0A73EF74D97}" type="presOf" srcId="{F6284001-B302-44C2-BBB1-5C3C30D9DE05}" destId="{BC622D14-09DD-4774-B8A6-1AAF55B31654}" srcOrd="0" destOrd="0" presId="urn:microsoft.com/office/officeart/2005/8/layout/radial3"/>
    <dgm:cxn modelId="{CA2A1E85-1C55-294D-AA73-A6AF5B73D644}" type="presOf" srcId="{5F772A92-4F62-824D-90CC-D38029A5731A}" destId="{A62A6C86-1820-2445-82A3-4347F89A05CA}" srcOrd="0" destOrd="0" presId="urn:microsoft.com/office/officeart/2005/8/layout/radial3"/>
    <dgm:cxn modelId="{5C655685-DBD2-4014-9D4B-1B0DDA512B5E}" type="presOf" srcId="{9E716E91-694C-425E-8138-65228EEA1C41}" destId="{BD9B5B4F-BCF2-4241-B25C-FCC7466B2545}" srcOrd="0" destOrd="0" presId="urn:microsoft.com/office/officeart/2005/8/layout/radial3"/>
    <dgm:cxn modelId="{937A6086-04C4-419D-AC6B-334FDABB0145}" type="presOf" srcId="{FC25EFE4-DAFB-4E37-BD7C-395B9C7619B4}" destId="{246EAF9A-5F95-4EB8-9FF4-53025D91FCA4}" srcOrd="0" destOrd="0" presId="urn:microsoft.com/office/officeart/2005/8/layout/radial3"/>
    <dgm:cxn modelId="{4B174089-9100-463D-BE23-B5EB2887BB11}" type="presOf" srcId="{7DA8729A-277E-4295-A88D-6E7B1BDB1C84}" destId="{9F156C1A-4F82-41E9-BFBC-7E0B1431AE02}" srcOrd="0" destOrd="0" presId="urn:microsoft.com/office/officeart/2005/8/layout/radial3"/>
    <dgm:cxn modelId="{9A069D8C-352A-044A-A439-8ACDC45B7708}" type="presOf" srcId="{BB1AAD86-E95B-7F4F-9A43-4DA3A154A560}" destId="{0D9E373A-B907-5B4D-8B89-5E64257FD1F6}" srcOrd="0" destOrd="0" presId="urn:microsoft.com/office/officeart/2005/8/layout/radial3"/>
    <dgm:cxn modelId="{F3AF6592-3DC5-4DF6-89E2-AFED97F9F475}" srcId="{5F772A92-4F62-824D-90CC-D38029A5731A}" destId="{0ABFC62A-A77C-4CC0-B071-CEFCE794865A}" srcOrd="4" destOrd="0" parTransId="{3158C986-04CC-49A1-866E-77DD68550405}" sibTransId="{E05ED9A3-903F-4F05-A66C-BF7A1949F7E9}"/>
    <dgm:cxn modelId="{80AD5499-5068-4D02-97B6-F088E0EE4B96}" srcId="{5F772A92-4F62-824D-90CC-D38029A5731A}" destId="{F6284001-B302-44C2-BBB1-5C3C30D9DE05}" srcOrd="8" destOrd="0" parTransId="{8B72E3DD-4030-4B1D-81B6-146815C6947D}" sibTransId="{23164A43-FE14-4BED-888C-47B66406926D}"/>
    <dgm:cxn modelId="{2270D7B8-D347-8A48-B9B8-EBABDCFAB00D}" srcId="{5F772A92-4F62-824D-90CC-D38029A5731A}" destId="{BA66EC51-E6D6-F844-B6DE-7E339B132AF5}" srcOrd="9" destOrd="0" parTransId="{043BA879-5D92-7748-BE5F-B07839562AB2}" sibTransId="{6378B205-6EE1-0D48-9685-E910A9C0ADAE}"/>
    <dgm:cxn modelId="{966BD6C8-A3FA-45BE-AFC7-39DF886199FF}" srcId="{5F772A92-4F62-824D-90CC-D38029A5731A}" destId="{C649036D-59DF-495B-AE58-74A3F25E5760}" srcOrd="3" destOrd="0" parTransId="{BFB30543-5F66-4ADF-99D9-8A25DCE71F80}" sibTransId="{8C183736-F8BE-4887-9D62-6376E4E95C1C}"/>
    <dgm:cxn modelId="{96094ECB-A0CA-D949-8A53-6DBC9D88A737}" type="presOf" srcId="{421AC3E0-E16E-EF48-9838-63FD7A85AD8C}" destId="{CE47F66D-A163-5641-9E8A-475C3BACC19F}" srcOrd="0" destOrd="0" presId="urn:microsoft.com/office/officeart/2005/8/layout/radial3"/>
    <dgm:cxn modelId="{10CB4DDA-5A92-1E49-9A34-623FAF97C23D}" srcId="{5F772A92-4F62-824D-90CC-D38029A5731A}" destId="{421AC3E0-E16E-EF48-9838-63FD7A85AD8C}" srcOrd="0" destOrd="0" parTransId="{D26868AA-C6EE-6345-AF9D-6E2FFA145D74}" sibTransId="{5DDA4B9C-C9B0-4D44-B1DA-F6701166D3AA}"/>
    <dgm:cxn modelId="{9A8C66DC-98FC-7A46-83B7-3568E86F4A3B}" srcId="{5F772A92-4F62-824D-90CC-D38029A5731A}" destId="{C2D22471-EC3B-DC4B-B842-840DCC9684A9}" srcOrd="13" destOrd="0" parTransId="{9981606D-7D64-2742-8B7E-1C7367D22730}" sibTransId="{92D6E17D-DDF2-8A4A-BDD0-7EC279B0AF42}"/>
    <dgm:cxn modelId="{D967EEE3-D1D1-48FF-9828-EFAEDCA0753D}" srcId="{5F772A92-4F62-824D-90CC-D38029A5731A}" destId="{555EAC48-9812-4E1B-947C-739C4D518024}" srcOrd="2" destOrd="0" parTransId="{66581043-B146-4B60-B789-89D94952AE3F}" sibTransId="{E34EFCFC-9445-42A6-830B-77FE9144732C}"/>
    <dgm:cxn modelId="{5557A6E7-7EE4-4414-A4A0-4BE0A63305EF}" type="presOf" srcId="{555EAC48-9812-4E1B-947C-739C4D518024}" destId="{65F45915-8AD3-4058-B5A5-16A7C7E04E0C}" srcOrd="0" destOrd="0" presId="urn:microsoft.com/office/officeart/2005/8/layout/radial3"/>
    <dgm:cxn modelId="{0AD746E8-47DA-C142-9134-D00853F5F407}" type="presOf" srcId="{126BE608-A9B7-6F43-8982-3562537A72B7}" destId="{9B4DEE33-C93F-8A44-83A8-CDF98D0DAED2}" srcOrd="0" destOrd="0" presId="urn:microsoft.com/office/officeart/2005/8/layout/radial3"/>
    <dgm:cxn modelId="{9C0677E9-F719-4861-8941-55C614491F06}" srcId="{5F772A92-4F62-824D-90CC-D38029A5731A}" destId="{5DDFDB2F-17AF-45EE-9201-387E18B79C93}" srcOrd="10" destOrd="0" parTransId="{47083C08-2A5E-4F23-B3AA-2EB479BA1FC0}" sibTransId="{450F6B59-6E68-4951-99A5-A86CC196A7C7}"/>
    <dgm:cxn modelId="{11383CEA-3E61-494A-9B69-FBACB3A0A293}" type="presOf" srcId="{5DDFDB2F-17AF-45EE-9201-387E18B79C93}" destId="{EB261612-DE88-41DB-A39B-48B3FE6B62C8}" srcOrd="0" destOrd="0" presId="urn:microsoft.com/office/officeart/2005/8/layout/radial3"/>
    <dgm:cxn modelId="{515535EC-1369-4F44-AB08-8A8FC970D1E3}" type="presOf" srcId="{0ABFC62A-A77C-4CC0-B071-CEFCE794865A}" destId="{31C993EA-DCBC-4E09-8658-C40AA0AC8FCC}" srcOrd="0" destOrd="0" presId="urn:microsoft.com/office/officeart/2005/8/layout/radial3"/>
    <dgm:cxn modelId="{DEFD5BED-4F1B-C24E-85A2-297B7DC3C1E1}" srcId="{5F772A92-4F62-824D-90CC-D38029A5731A}" destId="{CA64331B-5C81-924F-91FA-9CFE16020124}" srcOrd="14" destOrd="0" parTransId="{094CBD9D-AFA5-E443-AE45-E55EC9781F27}" sibTransId="{3B1DE9CA-DDFD-214D-82F4-ED9F8FB29950}"/>
    <dgm:cxn modelId="{CC444EEF-BFE6-40BB-B2BA-FC504EF2035A}" type="presOf" srcId="{77FB6D71-AD39-468F-BE50-E29D1604B368}" destId="{7026DB4C-F03B-42CD-A9A4-850BCEC22C0A}" srcOrd="0" destOrd="0" presId="urn:microsoft.com/office/officeart/2005/8/layout/radial3"/>
    <dgm:cxn modelId="{093BDC1A-70C5-594F-B5A4-24A5514CF276}" type="presParOf" srcId="{0D9E373A-B907-5B4D-8B89-5E64257FD1F6}" destId="{A9BE8A85-08CA-1448-A6EB-5EE2DF5C3594}" srcOrd="0" destOrd="0" presId="urn:microsoft.com/office/officeart/2005/8/layout/radial3"/>
    <dgm:cxn modelId="{22C88FC7-95AB-0547-A2A0-63F4280BD32C}" type="presParOf" srcId="{A9BE8A85-08CA-1448-A6EB-5EE2DF5C3594}" destId="{A62A6C86-1820-2445-82A3-4347F89A05CA}" srcOrd="0" destOrd="0" presId="urn:microsoft.com/office/officeart/2005/8/layout/radial3"/>
    <dgm:cxn modelId="{385D7D81-D162-B94A-9910-BE68A4EDC1AA}" type="presParOf" srcId="{A9BE8A85-08CA-1448-A6EB-5EE2DF5C3594}" destId="{CE47F66D-A163-5641-9E8A-475C3BACC19F}" srcOrd="1" destOrd="0" presId="urn:microsoft.com/office/officeart/2005/8/layout/radial3"/>
    <dgm:cxn modelId="{69C32B14-2F1C-F546-9FDC-C594A2AF3039}" type="presParOf" srcId="{A9BE8A85-08CA-1448-A6EB-5EE2DF5C3594}" destId="{9B4DEE33-C93F-8A44-83A8-CDF98D0DAED2}" srcOrd="2" destOrd="0" presId="urn:microsoft.com/office/officeart/2005/8/layout/radial3"/>
    <dgm:cxn modelId="{F8C1BBAE-90D3-445B-B40B-A2F9B88E790E}" type="presParOf" srcId="{A9BE8A85-08CA-1448-A6EB-5EE2DF5C3594}" destId="{65F45915-8AD3-4058-B5A5-16A7C7E04E0C}" srcOrd="3" destOrd="0" presId="urn:microsoft.com/office/officeart/2005/8/layout/radial3"/>
    <dgm:cxn modelId="{DF3AD19F-327C-4CF0-8D80-918A79040352}" type="presParOf" srcId="{A9BE8A85-08CA-1448-A6EB-5EE2DF5C3594}" destId="{32673AEF-559D-4FB5-B3B8-2B9DB8ED078E}" srcOrd="4" destOrd="0" presId="urn:microsoft.com/office/officeart/2005/8/layout/radial3"/>
    <dgm:cxn modelId="{92725533-6FD6-4D63-BEF7-7B44DC08AD98}" type="presParOf" srcId="{A9BE8A85-08CA-1448-A6EB-5EE2DF5C3594}" destId="{31C993EA-DCBC-4E09-8658-C40AA0AC8FCC}" srcOrd="5" destOrd="0" presId="urn:microsoft.com/office/officeart/2005/8/layout/radial3"/>
    <dgm:cxn modelId="{D6D0EA21-8647-4303-943D-6A4199B70445}" type="presParOf" srcId="{A9BE8A85-08CA-1448-A6EB-5EE2DF5C3594}" destId="{BD9B5B4F-BCF2-4241-B25C-FCC7466B2545}" srcOrd="6" destOrd="0" presId="urn:microsoft.com/office/officeart/2005/8/layout/radial3"/>
    <dgm:cxn modelId="{C9A1B809-EDE4-A944-BB3C-4DD315D65CCD}" type="presParOf" srcId="{A9BE8A85-08CA-1448-A6EB-5EE2DF5C3594}" destId="{817E85BA-E8C0-9D4B-99D2-E115501B8978}" srcOrd="7" destOrd="0" presId="urn:microsoft.com/office/officeart/2005/8/layout/radial3"/>
    <dgm:cxn modelId="{61D2162E-67A9-4181-94A4-F5D7D73E2026}" type="presParOf" srcId="{A9BE8A85-08CA-1448-A6EB-5EE2DF5C3594}" destId="{246EAF9A-5F95-4EB8-9FF4-53025D91FCA4}" srcOrd="8" destOrd="0" presId="urn:microsoft.com/office/officeart/2005/8/layout/radial3"/>
    <dgm:cxn modelId="{B9152F89-35C8-4CC6-BE99-3C82612601EF}" type="presParOf" srcId="{A9BE8A85-08CA-1448-A6EB-5EE2DF5C3594}" destId="{BC622D14-09DD-4774-B8A6-1AAF55B31654}" srcOrd="9" destOrd="0" presId="urn:microsoft.com/office/officeart/2005/8/layout/radial3"/>
    <dgm:cxn modelId="{D7E6FE35-9295-0C4B-9E82-953D525CFE54}" type="presParOf" srcId="{A9BE8A85-08CA-1448-A6EB-5EE2DF5C3594}" destId="{54D1EEDE-CAD3-BB4E-BDB2-709D6813065B}" srcOrd="10" destOrd="0" presId="urn:microsoft.com/office/officeart/2005/8/layout/radial3"/>
    <dgm:cxn modelId="{9297563C-4A56-4B36-8A2F-C34513B7CE2E}" type="presParOf" srcId="{A9BE8A85-08CA-1448-A6EB-5EE2DF5C3594}" destId="{EB261612-DE88-41DB-A39B-48B3FE6B62C8}" srcOrd="11" destOrd="0" presId="urn:microsoft.com/office/officeart/2005/8/layout/radial3"/>
    <dgm:cxn modelId="{22B912E4-32C3-3E45-94E3-267406CEF781}" type="presParOf" srcId="{A9BE8A85-08CA-1448-A6EB-5EE2DF5C3594}" destId="{59757574-963C-7E4B-8788-2EF7A9C7BA31}" srcOrd="12" destOrd="0" presId="urn:microsoft.com/office/officeart/2005/8/layout/radial3"/>
    <dgm:cxn modelId="{FED91E68-D177-4305-8132-74AA86725EEA}" type="presParOf" srcId="{A9BE8A85-08CA-1448-A6EB-5EE2DF5C3594}" destId="{9F156C1A-4F82-41E9-BFBC-7E0B1431AE02}" srcOrd="13" destOrd="0" presId="urn:microsoft.com/office/officeart/2005/8/layout/radial3"/>
    <dgm:cxn modelId="{04E64C89-4792-5141-BBAF-DDB2581A0096}" type="presParOf" srcId="{A9BE8A85-08CA-1448-A6EB-5EE2DF5C3594}" destId="{13BC28AF-E883-FA4B-8901-C51C42B36891}" srcOrd="14" destOrd="0" presId="urn:microsoft.com/office/officeart/2005/8/layout/radial3"/>
    <dgm:cxn modelId="{49F7C17D-9B1E-244C-B8D4-8A2271F778C5}" type="presParOf" srcId="{A9BE8A85-08CA-1448-A6EB-5EE2DF5C3594}" destId="{48DB8C12-373F-A246-8828-B96642EA6952}" srcOrd="15" destOrd="0" presId="urn:microsoft.com/office/officeart/2005/8/layout/radial3"/>
    <dgm:cxn modelId="{82D8470A-86B4-4475-8800-968C2CBBD5EC}" type="presParOf" srcId="{A9BE8A85-08CA-1448-A6EB-5EE2DF5C3594}" destId="{7026DB4C-F03B-42CD-A9A4-850BCEC22C0A}" srcOrd="16" destOrd="0" presId="urn:microsoft.com/office/officeart/2005/8/layout/radial3"/>
    <dgm:cxn modelId="{B26A8084-4A29-0544-AE58-FEC07CCBE118}" type="presParOf" srcId="{A9BE8A85-08CA-1448-A6EB-5EE2DF5C3594}" destId="{B0EBCEA5-9E59-8F48-960F-D2EA23144202}" srcOrd="17" destOrd="0" presId="urn:microsoft.com/office/officeart/2005/8/layout/radial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A6C86-1820-2445-82A3-4347F89A05CA}">
      <dsp:nvSpPr>
        <dsp:cNvPr id="0" name=""/>
        <dsp:cNvSpPr/>
      </dsp:nvSpPr>
      <dsp:spPr>
        <a:xfrm>
          <a:off x="6647269" y="3338424"/>
          <a:ext cx="5450661" cy="5450661"/>
        </a:xfrm>
        <a:prstGeom prst="ellipse">
          <a:avLst/>
        </a:prstGeom>
        <a:solidFill>
          <a:schemeClr val="accent2">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r>
            <a:rPr lang="en-US" sz="6300" b="1" kern="1200" dirty="0">
              <a:solidFill>
                <a:schemeClr val="bg1"/>
              </a:solidFill>
              <a:latin typeface="Franklin Gothic Book"/>
              <a:ea typeface="+mn-ea"/>
              <a:cs typeface="+mn-cs"/>
            </a:rPr>
            <a:t>Legal Operations Function</a:t>
          </a:r>
        </a:p>
      </dsp:txBody>
      <dsp:txXfrm>
        <a:off x="7445500" y="4136655"/>
        <a:ext cx="3854199" cy="3854199"/>
      </dsp:txXfrm>
    </dsp:sp>
    <dsp:sp modelId="{CE47F66D-A163-5641-9E8A-475C3BACC19F}">
      <dsp:nvSpPr>
        <dsp:cNvPr id="0" name=""/>
        <dsp:cNvSpPr/>
      </dsp:nvSpPr>
      <dsp:spPr>
        <a:xfrm>
          <a:off x="8246430" y="23617"/>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181F26"/>
              </a:solidFill>
              <a:latin typeface="Calibri" panose="020F0502020204030204" pitchFamily="34" charset="0"/>
              <a:ea typeface="+mn-ea"/>
              <a:cs typeface="Calibri" panose="020F0502020204030204" pitchFamily="34" charset="0"/>
            </a:rPr>
            <a:t>Strategic Planning</a:t>
          </a:r>
          <a:endParaRPr lang="en-US" sz="2400" kern="1200" dirty="0">
            <a:solidFill>
              <a:srgbClr val="181F26"/>
            </a:solidFill>
            <a:latin typeface="Calibri" panose="020F0502020204030204" pitchFamily="34" charset="0"/>
            <a:ea typeface="+mn-ea"/>
            <a:cs typeface="Calibri" panose="020F0502020204030204" pitchFamily="34" charset="0"/>
          </a:endParaRPr>
        </a:p>
      </dsp:txBody>
      <dsp:txXfrm>
        <a:off x="8576277" y="353464"/>
        <a:ext cx="1592645" cy="1592645"/>
      </dsp:txXfrm>
    </dsp:sp>
    <dsp:sp modelId="{9B4DEE33-C93F-8A44-83A8-CDF98D0DAED2}">
      <dsp:nvSpPr>
        <dsp:cNvPr id="0" name=""/>
        <dsp:cNvSpPr/>
      </dsp:nvSpPr>
      <dsp:spPr>
        <a:xfrm>
          <a:off x="10021560" y="355446"/>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Financial Mgmt.</a:t>
          </a:r>
        </a:p>
      </dsp:txBody>
      <dsp:txXfrm>
        <a:off x="10351407" y="685293"/>
        <a:ext cx="1592645" cy="1592645"/>
      </dsp:txXfrm>
    </dsp:sp>
    <dsp:sp modelId="{65F45915-8AD3-4058-B5A5-16A7C7E04E0C}">
      <dsp:nvSpPr>
        <dsp:cNvPr id="0" name=""/>
        <dsp:cNvSpPr/>
      </dsp:nvSpPr>
      <dsp:spPr>
        <a:xfrm>
          <a:off x="11556949" y="1306119"/>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OC / Vendor Mgmt.</a:t>
          </a:r>
        </a:p>
      </dsp:txBody>
      <dsp:txXfrm>
        <a:off x="11886796" y="1635966"/>
        <a:ext cx="1592645" cy="1592645"/>
      </dsp:txXfrm>
    </dsp:sp>
    <dsp:sp modelId="{32673AEF-559D-4FB5-B3B8-2B9DB8ED078E}">
      <dsp:nvSpPr>
        <dsp:cNvPr id="0" name=""/>
        <dsp:cNvSpPr/>
      </dsp:nvSpPr>
      <dsp:spPr>
        <a:xfrm>
          <a:off x="12645234" y="2747241"/>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Contract Mgmt.</a:t>
          </a:r>
        </a:p>
      </dsp:txBody>
      <dsp:txXfrm>
        <a:off x="12975081" y="3077088"/>
        <a:ext cx="1592645" cy="1592645"/>
      </dsp:txXfrm>
    </dsp:sp>
    <dsp:sp modelId="{31C993EA-DCBC-4E09-8658-C40AA0AC8FCC}">
      <dsp:nvSpPr>
        <dsp:cNvPr id="0" name=""/>
        <dsp:cNvSpPr/>
      </dsp:nvSpPr>
      <dsp:spPr>
        <a:xfrm>
          <a:off x="13139436" y="4484181"/>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181F26"/>
              </a:solidFill>
              <a:latin typeface="Calibri" panose="020F0502020204030204" pitchFamily="34" charset="0"/>
              <a:ea typeface="+mn-ea"/>
              <a:cs typeface="Calibri" panose="020F0502020204030204" pitchFamily="34" charset="0"/>
            </a:rPr>
            <a:t>Data </a:t>
          </a:r>
        </a:p>
        <a:p>
          <a:pPr marL="0" lvl="0" indent="0" algn="ctr" defTabSz="1066800">
            <a:lnSpc>
              <a:spcPct val="90000"/>
            </a:lnSpc>
            <a:spcBef>
              <a:spcPct val="0"/>
            </a:spcBef>
            <a:spcAft>
              <a:spcPct val="35000"/>
            </a:spcAft>
            <a:buNone/>
          </a:pPr>
          <a:r>
            <a:rPr lang="en-US" sz="2400" kern="1200">
              <a:solidFill>
                <a:srgbClr val="181F26"/>
              </a:solidFill>
              <a:latin typeface="Calibri" panose="020F0502020204030204" pitchFamily="34" charset="0"/>
              <a:ea typeface="+mn-ea"/>
              <a:cs typeface="Calibri" panose="020F0502020204030204" pitchFamily="34" charset="0"/>
            </a:rPr>
            <a:t>Analytics </a:t>
          </a:r>
        </a:p>
        <a:p>
          <a:pPr marL="0" lvl="0" indent="0" algn="ctr" defTabSz="1066800">
            <a:lnSpc>
              <a:spcPct val="90000"/>
            </a:lnSpc>
            <a:spcBef>
              <a:spcPct val="0"/>
            </a:spcBef>
            <a:spcAft>
              <a:spcPct val="35000"/>
            </a:spcAft>
            <a:buNone/>
          </a:pPr>
          <a:r>
            <a:rPr lang="en-US" sz="2400" kern="1200">
              <a:solidFill>
                <a:srgbClr val="181F26"/>
              </a:solidFill>
              <a:latin typeface="Calibri" panose="020F0502020204030204" pitchFamily="34" charset="0"/>
              <a:ea typeface="+mn-ea"/>
              <a:cs typeface="Calibri" panose="020F0502020204030204" pitchFamily="34" charset="0"/>
            </a:rPr>
            <a:t>&amp; Metrics</a:t>
          </a:r>
          <a:endParaRPr lang="en-US" sz="2400" kern="1200" dirty="0">
            <a:solidFill>
              <a:srgbClr val="181F26"/>
            </a:solidFill>
            <a:latin typeface="Calibri" panose="020F0502020204030204" pitchFamily="34" charset="0"/>
            <a:ea typeface="+mn-ea"/>
            <a:cs typeface="Calibri" panose="020F0502020204030204" pitchFamily="34" charset="0"/>
          </a:endParaRPr>
        </a:p>
      </dsp:txBody>
      <dsp:txXfrm>
        <a:off x="13469283" y="4814028"/>
        <a:ext cx="1592645" cy="1592645"/>
      </dsp:txXfrm>
    </dsp:sp>
    <dsp:sp modelId="{BD9B5B4F-BCF2-4241-B25C-FCC7466B2545}">
      <dsp:nvSpPr>
        <dsp:cNvPr id="0" name=""/>
        <dsp:cNvSpPr/>
      </dsp:nvSpPr>
      <dsp:spPr>
        <a:xfrm>
          <a:off x="12972811" y="6282356"/>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Legal Tech Roadmap &amp; Portfolio Mgmt.</a:t>
          </a:r>
        </a:p>
      </dsp:txBody>
      <dsp:txXfrm>
        <a:off x="13302658" y="6612203"/>
        <a:ext cx="1592645" cy="1592645"/>
      </dsp:txXfrm>
    </dsp:sp>
    <dsp:sp modelId="{817E85BA-E8C0-9D4B-99D2-E115501B8978}">
      <dsp:nvSpPr>
        <dsp:cNvPr id="0" name=""/>
        <dsp:cNvSpPr/>
      </dsp:nvSpPr>
      <dsp:spPr>
        <a:xfrm>
          <a:off x="12167861" y="7898913"/>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ASP Management</a:t>
          </a:r>
        </a:p>
      </dsp:txBody>
      <dsp:txXfrm>
        <a:off x="12497708" y="8228760"/>
        <a:ext cx="1592645" cy="1592645"/>
      </dsp:txXfrm>
    </dsp:sp>
    <dsp:sp modelId="{246EAF9A-5F95-4EB8-9FF4-53025D91FCA4}">
      <dsp:nvSpPr>
        <dsp:cNvPr id="0" name=""/>
        <dsp:cNvSpPr/>
      </dsp:nvSpPr>
      <dsp:spPr>
        <a:xfrm>
          <a:off x="10833301" y="9115525"/>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solidFill>
                <a:srgbClr val="181F26"/>
              </a:solidFill>
              <a:latin typeface="Calibri" panose="020F0502020204030204" pitchFamily="34" charset="0"/>
              <a:ea typeface="+mn-ea"/>
              <a:cs typeface="Calibri" panose="020F0502020204030204" pitchFamily="34" charset="0"/>
            </a:rPr>
            <a:t>Knowledge Mgmt.</a:t>
          </a:r>
          <a:endParaRPr lang="en-US" sz="2400" kern="1200" dirty="0">
            <a:solidFill>
              <a:srgbClr val="181F26"/>
            </a:solidFill>
            <a:latin typeface="Calibri" panose="020F0502020204030204" pitchFamily="34" charset="0"/>
            <a:ea typeface="+mn-ea"/>
            <a:cs typeface="Calibri" panose="020F0502020204030204" pitchFamily="34" charset="0"/>
          </a:endParaRPr>
        </a:p>
      </dsp:txBody>
      <dsp:txXfrm>
        <a:off x="11163148" y="9445372"/>
        <a:ext cx="1592645" cy="1592645"/>
      </dsp:txXfrm>
    </dsp:sp>
    <dsp:sp modelId="{BC622D14-09DD-4774-B8A6-1AAF55B31654}">
      <dsp:nvSpPr>
        <dsp:cNvPr id="0" name=""/>
        <dsp:cNvSpPr/>
      </dsp:nvSpPr>
      <dsp:spPr>
        <a:xfrm>
          <a:off x="9149369" y="9767884"/>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Process Support</a:t>
          </a:r>
        </a:p>
      </dsp:txBody>
      <dsp:txXfrm>
        <a:off x="9479216" y="10097731"/>
        <a:ext cx="1592645" cy="1592645"/>
      </dsp:txXfrm>
    </dsp:sp>
    <dsp:sp modelId="{54D1EEDE-CAD3-BB4E-BDB2-709D6813065B}">
      <dsp:nvSpPr>
        <dsp:cNvPr id="0" name=""/>
        <dsp:cNvSpPr/>
      </dsp:nvSpPr>
      <dsp:spPr>
        <a:xfrm>
          <a:off x="7343490" y="9767884"/>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Cross-Functional Alignment</a:t>
          </a:r>
        </a:p>
      </dsp:txBody>
      <dsp:txXfrm>
        <a:off x="7673337" y="10097731"/>
        <a:ext cx="1592645" cy="1592645"/>
      </dsp:txXfrm>
    </dsp:sp>
    <dsp:sp modelId="{EB261612-DE88-41DB-A39B-48B3FE6B62C8}">
      <dsp:nvSpPr>
        <dsp:cNvPr id="0" name=""/>
        <dsp:cNvSpPr/>
      </dsp:nvSpPr>
      <dsp:spPr>
        <a:xfrm>
          <a:off x="5659559" y="9115525"/>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Litigation Support</a:t>
          </a:r>
        </a:p>
      </dsp:txBody>
      <dsp:txXfrm>
        <a:off x="5989406" y="9445372"/>
        <a:ext cx="1592645" cy="1592645"/>
      </dsp:txXfrm>
    </dsp:sp>
    <dsp:sp modelId="{59757574-963C-7E4B-8788-2EF7A9C7BA31}">
      <dsp:nvSpPr>
        <dsp:cNvPr id="0" name=""/>
        <dsp:cNvSpPr/>
      </dsp:nvSpPr>
      <dsp:spPr>
        <a:xfrm>
          <a:off x="4324998" y="7898913"/>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Global Info Governance / Records Mgmt.</a:t>
          </a:r>
        </a:p>
      </dsp:txBody>
      <dsp:txXfrm>
        <a:off x="4654845" y="8228760"/>
        <a:ext cx="1592645" cy="1592645"/>
      </dsp:txXfrm>
    </dsp:sp>
    <dsp:sp modelId="{9F156C1A-4F82-41E9-BFBC-7E0B1431AE02}">
      <dsp:nvSpPr>
        <dsp:cNvPr id="0" name=""/>
        <dsp:cNvSpPr/>
      </dsp:nvSpPr>
      <dsp:spPr>
        <a:xfrm>
          <a:off x="3520049" y="6282356"/>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HR Processes</a:t>
          </a:r>
        </a:p>
      </dsp:txBody>
      <dsp:txXfrm>
        <a:off x="3849896" y="6612203"/>
        <a:ext cx="1592645" cy="1592645"/>
      </dsp:txXfrm>
    </dsp:sp>
    <dsp:sp modelId="{13BC28AF-E883-FA4B-8901-C51C42B36891}">
      <dsp:nvSpPr>
        <dsp:cNvPr id="0" name=""/>
        <dsp:cNvSpPr/>
      </dsp:nvSpPr>
      <dsp:spPr>
        <a:xfrm>
          <a:off x="3353423" y="4484181"/>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Strategic Coverage Model</a:t>
          </a:r>
        </a:p>
      </dsp:txBody>
      <dsp:txXfrm>
        <a:off x="3683270" y="4814028"/>
        <a:ext cx="1592645" cy="1592645"/>
      </dsp:txXfrm>
    </dsp:sp>
    <dsp:sp modelId="{48DB8C12-373F-A246-8828-B96642EA6952}">
      <dsp:nvSpPr>
        <dsp:cNvPr id="0" name=""/>
        <dsp:cNvSpPr/>
      </dsp:nvSpPr>
      <dsp:spPr>
        <a:xfrm>
          <a:off x="3847626" y="2747241"/>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ts val="0"/>
            </a:spcAft>
            <a:buNone/>
          </a:pPr>
          <a:r>
            <a:rPr lang="en-US" sz="2400" kern="1200">
              <a:solidFill>
                <a:srgbClr val="181F26"/>
              </a:solidFill>
              <a:latin typeface="Calibri" panose="020F0502020204030204" pitchFamily="34" charset="0"/>
              <a:ea typeface="+mn-ea"/>
              <a:cs typeface="Calibri" panose="020F0502020204030204" pitchFamily="34" charset="0"/>
            </a:rPr>
            <a:t>Culture </a:t>
          </a:r>
        </a:p>
        <a:p>
          <a:pPr marL="0" lvl="0" indent="0" algn="ctr" defTabSz="1066800">
            <a:lnSpc>
              <a:spcPct val="90000"/>
            </a:lnSpc>
            <a:spcBef>
              <a:spcPct val="0"/>
            </a:spcBef>
            <a:spcAft>
              <a:spcPts val="0"/>
            </a:spcAft>
            <a:buNone/>
          </a:pPr>
          <a:r>
            <a:rPr lang="en-US" sz="2400" kern="1200">
              <a:solidFill>
                <a:srgbClr val="181F26"/>
              </a:solidFill>
              <a:latin typeface="Calibri" panose="020F0502020204030204" pitchFamily="34" charset="0"/>
              <a:ea typeface="+mn-ea"/>
              <a:cs typeface="Calibri" panose="020F0502020204030204" pitchFamily="34" charset="0"/>
            </a:rPr>
            <a:t>&amp; Org. Development</a:t>
          </a:r>
          <a:endParaRPr lang="en-US" sz="2400" kern="1200" dirty="0">
            <a:solidFill>
              <a:srgbClr val="181F26"/>
            </a:solidFill>
            <a:latin typeface="Calibri" panose="020F0502020204030204" pitchFamily="34" charset="0"/>
            <a:ea typeface="+mn-ea"/>
            <a:cs typeface="Calibri" panose="020F0502020204030204" pitchFamily="34" charset="0"/>
          </a:endParaRPr>
        </a:p>
      </dsp:txBody>
      <dsp:txXfrm>
        <a:off x="4177473" y="3077088"/>
        <a:ext cx="1592645" cy="1592645"/>
      </dsp:txXfrm>
    </dsp:sp>
    <dsp:sp modelId="{7026DB4C-F03B-42CD-A9A4-850BCEC22C0A}">
      <dsp:nvSpPr>
        <dsp:cNvPr id="0" name=""/>
        <dsp:cNvSpPr/>
      </dsp:nvSpPr>
      <dsp:spPr>
        <a:xfrm>
          <a:off x="4935911" y="1306119"/>
          <a:ext cx="2252339" cy="2252339"/>
        </a:xfrm>
        <a:prstGeom prst="ellipse">
          <a:avLst/>
        </a:prstGeom>
        <a:solidFill>
          <a:sysClr val="window" lastClr="FFFFFF">
            <a:lumMod val="75000"/>
          </a:sysClr>
        </a:solidFill>
        <a:ln w="25400" cap="flat" cmpd="sng" algn="ctr">
          <a:solidFill>
            <a:sysClr val="window" lastClr="FFFFFF">
              <a:lumMod val="7500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181F26"/>
              </a:solidFill>
              <a:latin typeface="Calibri" panose="020F0502020204030204" pitchFamily="34" charset="0"/>
              <a:ea typeface="+mn-ea"/>
              <a:cs typeface="Calibri" panose="020F0502020204030204" pitchFamily="34" charset="0"/>
            </a:rPr>
            <a:t>Legal &amp; Compliance Risk Mgmt.</a:t>
          </a:r>
        </a:p>
      </dsp:txBody>
      <dsp:txXfrm>
        <a:off x="5265758" y="1635966"/>
        <a:ext cx="1592645" cy="1592645"/>
      </dsp:txXfrm>
    </dsp:sp>
    <dsp:sp modelId="{B0EBCEA5-9E59-8F48-960F-D2EA23144202}">
      <dsp:nvSpPr>
        <dsp:cNvPr id="0" name=""/>
        <dsp:cNvSpPr/>
      </dsp:nvSpPr>
      <dsp:spPr>
        <a:xfrm>
          <a:off x="6471300" y="355446"/>
          <a:ext cx="2252339" cy="2252339"/>
        </a:xfrm>
        <a:prstGeom prst="ellipse">
          <a:avLst/>
        </a:prstGeom>
        <a:solidFill>
          <a:srgbClr val="BFBFB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Recoveries Initiatives</a:t>
          </a:r>
        </a:p>
      </dsp:txBody>
      <dsp:txXfrm>
        <a:off x="6801147" y="685293"/>
        <a:ext cx="1592645" cy="159264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E31EDE-17CF-D746-B83B-FEE41F000DF3}" type="datetimeFigureOut">
              <a:rPr lang="en-US" smtClean="0"/>
              <a:t>7/7/2018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D320672-5196-0B4F-93AE-044FFF107570}" type="slidenum">
              <a:rPr lang="en-US" smtClean="0"/>
              <a:t>‹#›</a:t>
            </a:fld>
            <a:endParaRPr lang="en-US"/>
          </a:p>
        </p:txBody>
      </p:sp>
    </p:spTree>
    <p:extLst>
      <p:ext uri="{BB962C8B-B14F-4D97-AF65-F5344CB8AC3E}">
        <p14:creationId xmlns:p14="http://schemas.microsoft.com/office/powerpoint/2010/main" val="1353912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6A9F3C-04AF-8847-8AD8-CAC892C2E245}" type="datetimeFigureOut">
              <a:rPr lang="en-US" smtClean="0"/>
              <a:t>7/7/2018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17CB07-0039-4545-92EA-48E12138E514}" type="slidenum">
              <a:rPr lang="en-US" smtClean="0"/>
              <a:t>‹#›</a:t>
            </a:fld>
            <a:endParaRPr lang="en-US"/>
          </a:p>
        </p:txBody>
      </p:sp>
    </p:spTree>
    <p:extLst>
      <p:ext uri="{BB962C8B-B14F-4D97-AF65-F5344CB8AC3E}">
        <p14:creationId xmlns:p14="http://schemas.microsoft.com/office/powerpoint/2010/main" val="1873210512"/>
      </p:ext>
    </p:extLst>
  </p:cSld>
  <p:clrMap bg1="lt1" tx1="dk1" bg2="lt2" tx2="dk2" accent1="accent1" accent2="accent2" accent3="accent3" accent4="accent4" accent5="accent5" accent6="accent6" hlink="hlink" folHlink="folHlink"/>
  <p:hf hdr="0" ftr="0" dt="0"/>
  <p:notesStyle>
    <a:lvl1pPr marL="0" algn="l" defTabSz="1219261" rtl="0" eaLnBrk="1" latinLnBrk="0" hangingPunct="1">
      <a:defRPr sz="3200" kern="1200">
        <a:solidFill>
          <a:schemeClr val="tx1"/>
        </a:solidFill>
        <a:latin typeface="+mn-lt"/>
        <a:ea typeface="+mn-ea"/>
        <a:cs typeface="+mn-cs"/>
      </a:defRPr>
    </a:lvl1pPr>
    <a:lvl2pPr marL="1219261" algn="l" defTabSz="1219261" rtl="0" eaLnBrk="1" latinLnBrk="0" hangingPunct="1">
      <a:defRPr sz="3200" kern="1200">
        <a:solidFill>
          <a:schemeClr val="tx1"/>
        </a:solidFill>
        <a:latin typeface="+mn-lt"/>
        <a:ea typeface="+mn-ea"/>
        <a:cs typeface="+mn-cs"/>
      </a:defRPr>
    </a:lvl2pPr>
    <a:lvl3pPr marL="2438522" algn="l" defTabSz="1219261" rtl="0" eaLnBrk="1" latinLnBrk="0" hangingPunct="1">
      <a:defRPr sz="3200" kern="1200">
        <a:solidFill>
          <a:schemeClr val="tx1"/>
        </a:solidFill>
        <a:latin typeface="+mn-lt"/>
        <a:ea typeface="+mn-ea"/>
        <a:cs typeface="+mn-cs"/>
      </a:defRPr>
    </a:lvl3pPr>
    <a:lvl4pPr marL="3657783" algn="l" defTabSz="1219261" rtl="0" eaLnBrk="1" latinLnBrk="0" hangingPunct="1">
      <a:defRPr sz="3200" kern="1200">
        <a:solidFill>
          <a:schemeClr val="tx1"/>
        </a:solidFill>
        <a:latin typeface="+mn-lt"/>
        <a:ea typeface="+mn-ea"/>
        <a:cs typeface="+mn-cs"/>
      </a:defRPr>
    </a:lvl4pPr>
    <a:lvl5pPr marL="4877044" algn="l" defTabSz="1219261" rtl="0" eaLnBrk="1" latinLnBrk="0" hangingPunct="1">
      <a:defRPr sz="3200" kern="1200">
        <a:solidFill>
          <a:schemeClr val="tx1"/>
        </a:solidFill>
        <a:latin typeface="+mn-lt"/>
        <a:ea typeface="+mn-ea"/>
        <a:cs typeface="+mn-cs"/>
      </a:defRPr>
    </a:lvl5pPr>
    <a:lvl6pPr marL="6096305" algn="l" defTabSz="1219261" rtl="0" eaLnBrk="1" latinLnBrk="0" hangingPunct="1">
      <a:defRPr sz="3200" kern="1200">
        <a:solidFill>
          <a:schemeClr val="tx1"/>
        </a:solidFill>
        <a:latin typeface="+mn-lt"/>
        <a:ea typeface="+mn-ea"/>
        <a:cs typeface="+mn-cs"/>
      </a:defRPr>
    </a:lvl6pPr>
    <a:lvl7pPr marL="7315566" algn="l" defTabSz="1219261" rtl="0" eaLnBrk="1" latinLnBrk="0" hangingPunct="1">
      <a:defRPr sz="3200" kern="1200">
        <a:solidFill>
          <a:schemeClr val="tx1"/>
        </a:solidFill>
        <a:latin typeface="+mn-lt"/>
        <a:ea typeface="+mn-ea"/>
        <a:cs typeface="+mn-cs"/>
      </a:defRPr>
    </a:lvl7pPr>
    <a:lvl8pPr marL="8534827" algn="l" defTabSz="1219261" rtl="0" eaLnBrk="1" latinLnBrk="0" hangingPunct="1">
      <a:defRPr sz="3200" kern="1200">
        <a:solidFill>
          <a:schemeClr val="tx1"/>
        </a:solidFill>
        <a:latin typeface="+mn-lt"/>
        <a:ea typeface="+mn-ea"/>
        <a:cs typeface="+mn-cs"/>
      </a:defRPr>
    </a:lvl8pPr>
    <a:lvl9pPr marL="9754088" algn="l" defTabSz="1219261"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17CB07-0039-4545-92EA-48E12138E514}" type="slidenum">
              <a:rPr lang="en-US" smtClean="0"/>
              <a:t>1</a:t>
            </a:fld>
            <a:endParaRPr lang="en-US"/>
          </a:p>
        </p:txBody>
      </p:sp>
    </p:spTree>
    <p:extLst>
      <p:ext uri="{BB962C8B-B14F-4D97-AF65-F5344CB8AC3E}">
        <p14:creationId xmlns:p14="http://schemas.microsoft.com/office/powerpoint/2010/main" val="1849863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10</a:t>
            </a:fld>
            <a:endParaRPr lang="en-US"/>
          </a:p>
        </p:txBody>
      </p:sp>
    </p:spTree>
    <p:extLst>
      <p:ext uri="{BB962C8B-B14F-4D97-AF65-F5344CB8AC3E}">
        <p14:creationId xmlns:p14="http://schemas.microsoft.com/office/powerpoint/2010/main" val="4139878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11</a:t>
            </a:fld>
            <a:endParaRPr lang="en-US"/>
          </a:p>
        </p:txBody>
      </p:sp>
    </p:spTree>
    <p:extLst>
      <p:ext uri="{BB962C8B-B14F-4D97-AF65-F5344CB8AC3E}">
        <p14:creationId xmlns:p14="http://schemas.microsoft.com/office/powerpoint/2010/main" val="1274344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12</a:t>
            </a:fld>
            <a:endParaRPr lang="en-US"/>
          </a:p>
        </p:txBody>
      </p:sp>
    </p:spTree>
    <p:extLst>
      <p:ext uri="{BB962C8B-B14F-4D97-AF65-F5344CB8AC3E}">
        <p14:creationId xmlns:p14="http://schemas.microsoft.com/office/powerpoint/2010/main" val="4026011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13</a:t>
            </a:fld>
            <a:endParaRPr lang="en-US"/>
          </a:p>
        </p:txBody>
      </p:sp>
    </p:spTree>
    <p:extLst>
      <p:ext uri="{BB962C8B-B14F-4D97-AF65-F5344CB8AC3E}">
        <p14:creationId xmlns:p14="http://schemas.microsoft.com/office/powerpoint/2010/main" val="3383435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14</a:t>
            </a:fld>
            <a:endParaRPr lang="en-US"/>
          </a:p>
        </p:txBody>
      </p:sp>
    </p:spTree>
    <p:extLst>
      <p:ext uri="{BB962C8B-B14F-4D97-AF65-F5344CB8AC3E}">
        <p14:creationId xmlns:p14="http://schemas.microsoft.com/office/powerpoint/2010/main" val="2404273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15</a:t>
            </a:fld>
            <a:endParaRPr lang="en-US"/>
          </a:p>
        </p:txBody>
      </p:sp>
    </p:spTree>
    <p:extLst>
      <p:ext uri="{BB962C8B-B14F-4D97-AF65-F5344CB8AC3E}">
        <p14:creationId xmlns:p14="http://schemas.microsoft.com/office/powerpoint/2010/main" val="3465102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16</a:t>
            </a:fld>
            <a:endParaRPr lang="en-US"/>
          </a:p>
        </p:txBody>
      </p:sp>
    </p:spTree>
    <p:extLst>
      <p:ext uri="{BB962C8B-B14F-4D97-AF65-F5344CB8AC3E}">
        <p14:creationId xmlns:p14="http://schemas.microsoft.com/office/powerpoint/2010/main" val="53833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17</a:t>
            </a:fld>
            <a:endParaRPr lang="en-US"/>
          </a:p>
        </p:txBody>
      </p:sp>
    </p:spTree>
    <p:extLst>
      <p:ext uri="{BB962C8B-B14F-4D97-AF65-F5344CB8AC3E}">
        <p14:creationId xmlns:p14="http://schemas.microsoft.com/office/powerpoint/2010/main" val="2493507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18</a:t>
            </a:fld>
            <a:endParaRPr lang="en-US"/>
          </a:p>
        </p:txBody>
      </p:sp>
    </p:spTree>
    <p:extLst>
      <p:ext uri="{BB962C8B-B14F-4D97-AF65-F5344CB8AC3E}">
        <p14:creationId xmlns:p14="http://schemas.microsoft.com/office/powerpoint/2010/main" val="1354990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19</a:t>
            </a:fld>
            <a:endParaRPr lang="en-US"/>
          </a:p>
        </p:txBody>
      </p:sp>
    </p:spTree>
    <p:extLst>
      <p:ext uri="{BB962C8B-B14F-4D97-AF65-F5344CB8AC3E}">
        <p14:creationId xmlns:p14="http://schemas.microsoft.com/office/powerpoint/2010/main" val="71708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2</a:t>
            </a:fld>
            <a:endParaRPr lang="en-US"/>
          </a:p>
        </p:txBody>
      </p:sp>
    </p:spTree>
    <p:extLst>
      <p:ext uri="{BB962C8B-B14F-4D97-AF65-F5344CB8AC3E}">
        <p14:creationId xmlns:p14="http://schemas.microsoft.com/office/powerpoint/2010/main" val="479781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20</a:t>
            </a:fld>
            <a:endParaRPr lang="en-US"/>
          </a:p>
        </p:txBody>
      </p:sp>
    </p:spTree>
    <p:extLst>
      <p:ext uri="{BB962C8B-B14F-4D97-AF65-F5344CB8AC3E}">
        <p14:creationId xmlns:p14="http://schemas.microsoft.com/office/powerpoint/2010/main" val="1660488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17CB07-0039-4545-92EA-48E12138E514}" type="slidenum">
              <a:rPr lang="en-US" smtClean="0"/>
              <a:t>21</a:t>
            </a:fld>
            <a:endParaRPr lang="en-US"/>
          </a:p>
        </p:txBody>
      </p:sp>
    </p:spTree>
    <p:extLst>
      <p:ext uri="{BB962C8B-B14F-4D97-AF65-F5344CB8AC3E}">
        <p14:creationId xmlns:p14="http://schemas.microsoft.com/office/powerpoint/2010/main" val="150887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3</a:t>
            </a:fld>
            <a:endParaRPr lang="en-US"/>
          </a:p>
        </p:txBody>
      </p:sp>
    </p:spTree>
    <p:extLst>
      <p:ext uri="{BB962C8B-B14F-4D97-AF65-F5344CB8AC3E}">
        <p14:creationId xmlns:p14="http://schemas.microsoft.com/office/powerpoint/2010/main" val="217055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4</a:t>
            </a:fld>
            <a:endParaRPr lang="en-US"/>
          </a:p>
        </p:txBody>
      </p:sp>
    </p:spTree>
    <p:extLst>
      <p:ext uri="{BB962C8B-B14F-4D97-AF65-F5344CB8AC3E}">
        <p14:creationId xmlns:p14="http://schemas.microsoft.com/office/powerpoint/2010/main" val="64692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5</a:t>
            </a:fld>
            <a:endParaRPr lang="en-US"/>
          </a:p>
        </p:txBody>
      </p:sp>
    </p:spTree>
    <p:extLst>
      <p:ext uri="{BB962C8B-B14F-4D97-AF65-F5344CB8AC3E}">
        <p14:creationId xmlns:p14="http://schemas.microsoft.com/office/powerpoint/2010/main" val="1070259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6</a:t>
            </a:fld>
            <a:endParaRPr lang="en-US"/>
          </a:p>
        </p:txBody>
      </p:sp>
    </p:spTree>
    <p:extLst>
      <p:ext uri="{BB962C8B-B14F-4D97-AF65-F5344CB8AC3E}">
        <p14:creationId xmlns:p14="http://schemas.microsoft.com/office/powerpoint/2010/main" val="228431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7</a:t>
            </a:fld>
            <a:endParaRPr lang="en-US"/>
          </a:p>
        </p:txBody>
      </p:sp>
    </p:spTree>
    <p:extLst>
      <p:ext uri="{BB962C8B-B14F-4D97-AF65-F5344CB8AC3E}">
        <p14:creationId xmlns:p14="http://schemas.microsoft.com/office/powerpoint/2010/main" val="2620201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8</a:t>
            </a:fld>
            <a:endParaRPr lang="en-US"/>
          </a:p>
        </p:txBody>
      </p:sp>
    </p:spTree>
    <p:extLst>
      <p:ext uri="{BB962C8B-B14F-4D97-AF65-F5344CB8AC3E}">
        <p14:creationId xmlns:p14="http://schemas.microsoft.com/office/powerpoint/2010/main" val="1781252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fld id="{4417CB07-0039-4545-92EA-48E12138E514}" type="slidenum">
              <a:rPr lang="en-US" smtClean="0"/>
              <a:t>9</a:t>
            </a:fld>
            <a:endParaRPr lang="en-US"/>
          </a:p>
        </p:txBody>
      </p:sp>
    </p:spTree>
    <p:extLst>
      <p:ext uri="{BB962C8B-B14F-4D97-AF65-F5344CB8AC3E}">
        <p14:creationId xmlns:p14="http://schemas.microsoft.com/office/powerpoint/2010/main" val="234241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fld id="{F74B232F-7401-4E32-8136-B580BA958B6F}"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04BB-B502-4C82-A0CA-E4532DC12399}" type="slidenum">
              <a:rPr lang="en-US" smtClean="0"/>
              <a:t>‹#›</a:t>
            </a:fld>
            <a:endParaRPr lang="en-US"/>
          </a:p>
        </p:txBody>
      </p:sp>
      <p:sp>
        <p:nvSpPr>
          <p:cNvPr id="7" name="Oval 6"/>
          <p:cNvSpPr>
            <a:spLocks noChangeAspect="1"/>
          </p:cNvSpPr>
          <p:nvPr userDrawn="1"/>
        </p:nvSpPr>
        <p:spPr>
          <a:xfrm>
            <a:off x="22764422" y="12644936"/>
            <a:ext cx="690154" cy="6900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a:p>
        </p:txBody>
      </p:sp>
      <p:sp>
        <p:nvSpPr>
          <p:cNvPr id="8" name="Slide Number Placeholder 5"/>
          <p:cNvSpPr txBox="1">
            <a:spLocks/>
          </p:cNvSpPr>
          <p:nvPr userDrawn="1"/>
        </p:nvSpPr>
        <p:spPr>
          <a:xfrm>
            <a:off x="22559735" y="12644936"/>
            <a:ext cx="1065341" cy="730251"/>
          </a:xfrm>
          <a:prstGeom prst="rect">
            <a:avLst/>
          </a:prstGeom>
        </p:spPr>
        <p:txBody>
          <a:bodyPr vert="horz" lIns="243852" tIns="121926" rIns="243852" bIns="121926" rtlCol="0" anchor="ctr"/>
          <a:lstStyle>
            <a:defPPr>
              <a:defRPr lang="en-US"/>
            </a:defPPr>
            <a:lvl1pPr marL="0" algn="ctr" defTabSz="1219261" rtl="0" eaLnBrk="1" latinLnBrk="0" hangingPunct="1">
              <a:defRPr sz="2400" kern="1200">
                <a:solidFill>
                  <a:schemeClr val="bg1"/>
                </a:solidFill>
                <a:latin typeface="Raleway Regular"/>
                <a:ea typeface="+mn-ea"/>
                <a:cs typeface="Raleway Regular"/>
              </a:defRPr>
            </a:lvl1pPr>
            <a:lvl2pPr marL="1219261" algn="l" defTabSz="1219261" rtl="0" eaLnBrk="1" latinLnBrk="0" hangingPunct="1">
              <a:defRPr sz="4800" kern="1200">
                <a:solidFill>
                  <a:schemeClr val="tx1"/>
                </a:solidFill>
                <a:latin typeface="+mn-lt"/>
                <a:ea typeface="+mn-ea"/>
                <a:cs typeface="+mn-cs"/>
              </a:defRPr>
            </a:lvl2pPr>
            <a:lvl3pPr marL="2438522" algn="l" defTabSz="1219261" rtl="0" eaLnBrk="1" latinLnBrk="0" hangingPunct="1">
              <a:defRPr sz="4800" kern="1200">
                <a:solidFill>
                  <a:schemeClr val="tx1"/>
                </a:solidFill>
                <a:latin typeface="+mn-lt"/>
                <a:ea typeface="+mn-ea"/>
                <a:cs typeface="+mn-cs"/>
              </a:defRPr>
            </a:lvl3pPr>
            <a:lvl4pPr marL="3657783" algn="l" defTabSz="1219261" rtl="0" eaLnBrk="1" latinLnBrk="0" hangingPunct="1">
              <a:defRPr sz="4800" kern="1200">
                <a:solidFill>
                  <a:schemeClr val="tx1"/>
                </a:solidFill>
                <a:latin typeface="+mn-lt"/>
                <a:ea typeface="+mn-ea"/>
                <a:cs typeface="+mn-cs"/>
              </a:defRPr>
            </a:lvl4pPr>
            <a:lvl5pPr marL="4877044" algn="l" defTabSz="1219261" rtl="0" eaLnBrk="1" latinLnBrk="0" hangingPunct="1">
              <a:defRPr sz="4800" kern="1200">
                <a:solidFill>
                  <a:schemeClr val="tx1"/>
                </a:solidFill>
                <a:latin typeface="+mn-lt"/>
                <a:ea typeface="+mn-ea"/>
                <a:cs typeface="+mn-cs"/>
              </a:defRPr>
            </a:lvl5pPr>
            <a:lvl6pPr marL="6096305" algn="l" defTabSz="1219261" rtl="0" eaLnBrk="1" latinLnBrk="0" hangingPunct="1">
              <a:defRPr sz="4800" kern="1200">
                <a:solidFill>
                  <a:schemeClr val="tx1"/>
                </a:solidFill>
                <a:latin typeface="+mn-lt"/>
                <a:ea typeface="+mn-ea"/>
                <a:cs typeface="+mn-cs"/>
              </a:defRPr>
            </a:lvl6pPr>
            <a:lvl7pPr marL="7315566" algn="l" defTabSz="1219261" rtl="0" eaLnBrk="1" latinLnBrk="0" hangingPunct="1">
              <a:defRPr sz="4800" kern="1200">
                <a:solidFill>
                  <a:schemeClr val="tx1"/>
                </a:solidFill>
                <a:latin typeface="+mn-lt"/>
                <a:ea typeface="+mn-ea"/>
                <a:cs typeface="+mn-cs"/>
              </a:defRPr>
            </a:lvl7pPr>
            <a:lvl8pPr marL="8534827" algn="l" defTabSz="1219261" rtl="0" eaLnBrk="1" latinLnBrk="0" hangingPunct="1">
              <a:defRPr sz="4800" kern="1200">
                <a:solidFill>
                  <a:schemeClr val="tx1"/>
                </a:solidFill>
                <a:latin typeface="+mn-lt"/>
                <a:ea typeface="+mn-ea"/>
                <a:cs typeface="+mn-cs"/>
              </a:defRPr>
            </a:lvl8pPr>
            <a:lvl9pPr marL="9754088" algn="l" defTabSz="1219261" rtl="0" eaLnBrk="1" latinLnBrk="0" hangingPunct="1">
              <a:defRPr sz="4800" kern="1200">
                <a:solidFill>
                  <a:schemeClr val="tx1"/>
                </a:solidFill>
                <a:latin typeface="+mn-lt"/>
                <a:ea typeface="+mn-ea"/>
                <a:cs typeface="+mn-cs"/>
              </a:defRPr>
            </a:lvl9pPr>
          </a:lstStyle>
          <a:p>
            <a:fld id="{9DF686B8-C880-FF40-96DC-14FF2413C34E}" type="slidenum">
              <a:rPr lang="en-US" smtClean="0">
                <a:latin typeface="Source Sans Pro ExtraLight"/>
                <a:cs typeface="Source Sans Pro ExtraLight"/>
              </a:rPr>
              <a:pPr/>
              <a:t>‹#›</a:t>
            </a:fld>
            <a:endParaRPr lang="en-US" dirty="0">
              <a:latin typeface="Source Sans Pro ExtraLight"/>
              <a:cs typeface="Source Sans Pro ExtraLight"/>
            </a:endParaRPr>
          </a:p>
        </p:txBody>
      </p:sp>
    </p:spTree>
    <p:extLst>
      <p:ext uri="{BB962C8B-B14F-4D97-AF65-F5344CB8AC3E}">
        <p14:creationId xmlns:p14="http://schemas.microsoft.com/office/powerpoint/2010/main" val="170173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413585596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217593714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elcome">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24387175" cy="13716000"/>
          </a:xfrm>
        </p:spPr>
        <p:txBody>
          <a:bodyPr>
            <a:normAutofit/>
          </a:bodyPr>
          <a:lstStyle>
            <a:lvl1pPr>
              <a:defRPr sz="3200" baseline="0"/>
            </a:lvl1pPr>
          </a:lstStyle>
          <a:p>
            <a:r>
              <a:rPr lang="en-US" dirty="0"/>
              <a:t>Drag your picture here &amp; Send to back</a:t>
            </a:r>
          </a:p>
        </p:txBody>
      </p:sp>
    </p:spTree>
    <p:extLst>
      <p:ext uri="{BB962C8B-B14F-4D97-AF65-F5344CB8AC3E}">
        <p14:creationId xmlns:p14="http://schemas.microsoft.com/office/powerpoint/2010/main" val="317260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bout Us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552271" y="3852333"/>
            <a:ext cx="3467553" cy="3467099"/>
          </a:xfrm>
          <a:prstGeom prst="ellipse">
            <a:avLst/>
          </a:prstGeom>
        </p:spPr>
        <p:txBody>
          <a:bodyPr>
            <a:normAutofit/>
          </a:bodyPr>
          <a:lstStyle>
            <a:lvl1pPr>
              <a:defRPr sz="2400"/>
            </a:lvl1pPr>
          </a:lstStyle>
          <a:p>
            <a:endParaRPr lang="en-US"/>
          </a:p>
        </p:txBody>
      </p:sp>
      <p:sp>
        <p:nvSpPr>
          <p:cNvPr id="7" name="Oval 6"/>
          <p:cNvSpPr>
            <a:spLocks noChangeAspect="1"/>
          </p:cNvSpPr>
          <p:nvPr userDrawn="1"/>
        </p:nvSpPr>
        <p:spPr>
          <a:xfrm>
            <a:off x="22785387" y="12735769"/>
            <a:ext cx="690154" cy="6900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a:p>
        </p:txBody>
      </p:sp>
      <p:sp>
        <p:nvSpPr>
          <p:cNvPr id="9" name="Slide Number Placeholder 5"/>
          <p:cNvSpPr>
            <a:spLocks noGrp="1"/>
          </p:cNvSpPr>
          <p:nvPr>
            <p:ph type="sldNum" sz="quarter" idx="12"/>
          </p:nvPr>
        </p:nvSpPr>
        <p:spPr>
          <a:xfrm>
            <a:off x="22597793" y="12695582"/>
            <a:ext cx="1065341" cy="730251"/>
          </a:xfrm>
        </p:spPr>
        <p:txBody>
          <a:bodyPr/>
          <a:lstStyle>
            <a:lvl1pPr algn="ctr">
              <a:defRPr sz="2400">
                <a:solidFill>
                  <a:schemeClr val="bg1"/>
                </a:solidFill>
                <a:latin typeface="Source Sans Pro ExtraLight"/>
                <a:cs typeface="Source Sans Pro ExtraLight"/>
              </a:defRPr>
            </a:lvl1pPr>
          </a:lstStyle>
          <a:p>
            <a:fld id="{9DF686B8-C880-FF40-96DC-14FF2413C34E}" type="slidenum">
              <a:rPr lang="en-US" smtClean="0"/>
              <a:pPr/>
              <a:t>‹#›</a:t>
            </a:fld>
            <a:endParaRPr lang="en-US" dirty="0"/>
          </a:p>
        </p:txBody>
      </p:sp>
    </p:spTree>
    <p:extLst>
      <p:ext uri="{BB962C8B-B14F-4D97-AF65-F5344CB8AC3E}">
        <p14:creationId xmlns:p14="http://schemas.microsoft.com/office/powerpoint/2010/main" val="3894863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Oval 1"/>
          <p:cNvSpPr>
            <a:spLocks noChangeAspect="1"/>
          </p:cNvSpPr>
          <p:nvPr userDrawn="1"/>
        </p:nvSpPr>
        <p:spPr>
          <a:xfrm>
            <a:off x="22764422" y="12721136"/>
            <a:ext cx="690154" cy="690064"/>
          </a:xfrm>
          <a:prstGeom prst="ellipse">
            <a:avLst/>
          </a:prstGeom>
          <a:solidFill>
            <a:srgbClr val="00A3D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dirty="0"/>
          </a:p>
        </p:txBody>
      </p:sp>
      <p:sp>
        <p:nvSpPr>
          <p:cNvPr id="3" name="Slide Number Placeholder 5"/>
          <p:cNvSpPr>
            <a:spLocks noGrp="1"/>
          </p:cNvSpPr>
          <p:nvPr>
            <p:ph type="sldNum" sz="quarter" idx="12"/>
          </p:nvPr>
        </p:nvSpPr>
        <p:spPr>
          <a:xfrm>
            <a:off x="22556787" y="12649200"/>
            <a:ext cx="1065341" cy="730251"/>
          </a:xfrm>
        </p:spPr>
        <p:txBody>
          <a:bodyPr/>
          <a:lstStyle>
            <a:lvl1pPr algn="ctr">
              <a:defRPr sz="2400">
                <a:solidFill>
                  <a:schemeClr val="bg1"/>
                </a:solidFill>
                <a:latin typeface="Source Sans Pro ExtraLight"/>
                <a:cs typeface="Source Sans Pro ExtraLight"/>
              </a:defRPr>
            </a:lvl1pPr>
          </a:lstStyle>
          <a:p>
            <a:fld id="{9DF686B8-C880-FF40-96DC-14FF2413C34E}" type="slidenum">
              <a:rPr lang="en-US" smtClean="0"/>
              <a:pPr/>
              <a:t>‹#›</a:t>
            </a:fld>
            <a:endParaRPr lang="en-US" dirty="0"/>
          </a:p>
        </p:txBody>
      </p:sp>
    </p:spTree>
    <p:extLst>
      <p:ext uri="{BB962C8B-B14F-4D97-AF65-F5344CB8AC3E}">
        <p14:creationId xmlns:p14="http://schemas.microsoft.com/office/powerpoint/2010/main" val="1662546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Section Header">
    <p:spTree>
      <p:nvGrpSpPr>
        <p:cNvPr id="1" name=""/>
        <p:cNvGrpSpPr/>
        <p:nvPr/>
      </p:nvGrpSpPr>
      <p:grpSpPr>
        <a:xfrm>
          <a:off x="0" y="0"/>
          <a:ext cx="0" cy="0"/>
          <a:chOff x="0" y="0"/>
          <a:chExt cx="0" cy="0"/>
        </a:xfrm>
      </p:grpSpPr>
      <p:sp>
        <p:nvSpPr>
          <p:cNvPr id="14" name="Picture Placeholder 12"/>
          <p:cNvSpPr>
            <a:spLocks noGrp="1"/>
          </p:cNvSpPr>
          <p:nvPr>
            <p:ph type="pic" sz="quarter" idx="11"/>
          </p:nvPr>
        </p:nvSpPr>
        <p:spPr>
          <a:xfrm>
            <a:off x="13977712" y="3786899"/>
            <a:ext cx="4295399" cy="7158229"/>
          </a:xfrm>
        </p:spPr>
        <p:txBody>
          <a:bodyPr>
            <a:normAutofit/>
          </a:bodyPr>
          <a:lstStyle>
            <a:lvl1pPr>
              <a:defRPr sz="2800"/>
            </a:lvl1pPr>
          </a:lstStyle>
          <a:p>
            <a:endParaRPr lang="en-US" dirty="0"/>
          </a:p>
        </p:txBody>
      </p:sp>
      <p:sp>
        <p:nvSpPr>
          <p:cNvPr id="17" name="Picture Placeholder 12"/>
          <p:cNvSpPr>
            <a:spLocks noGrp="1"/>
          </p:cNvSpPr>
          <p:nvPr>
            <p:ph type="pic" sz="quarter" idx="14"/>
          </p:nvPr>
        </p:nvSpPr>
        <p:spPr>
          <a:xfrm>
            <a:off x="9497569" y="3786899"/>
            <a:ext cx="4295399" cy="7158229"/>
          </a:xfrm>
        </p:spPr>
        <p:txBody>
          <a:bodyPr>
            <a:normAutofit/>
          </a:bodyPr>
          <a:lstStyle>
            <a:lvl1pPr>
              <a:defRPr sz="2800"/>
            </a:lvl1pPr>
          </a:lstStyle>
          <a:p>
            <a:endParaRPr lang="en-US" dirty="0"/>
          </a:p>
        </p:txBody>
      </p:sp>
      <p:sp>
        <p:nvSpPr>
          <p:cNvPr id="19" name="Picture Placeholder 12"/>
          <p:cNvSpPr>
            <a:spLocks noGrp="1"/>
          </p:cNvSpPr>
          <p:nvPr>
            <p:ph type="pic" sz="quarter" idx="16"/>
          </p:nvPr>
        </p:nvSpPr>
        <p:spPr>
          <a:xfrm>
            <a:off x="18457855" y="3786899"/>
            <a:ext cx="4295399" cy="7158229"/>
          </a:xfrm>
        </p:spPr>
        <p:txBody>
          <a:bodyPr>
            <a:normAutofit/>
          </a:bodyPr>
          <a:lstStyle>
            <a:lvl1pPr>
              <a:defRPr sz="2800"/>
            </a:lvl1pPr>
          </a:lstStyle>
          <a:p>
            <a:endParaRPr lang="en-US" dirty="0"/>
          </a:p>
        </p:txBody>
      </p:sp>
      <p:sp>
        <p:nvSpPr>
          <p:cNvPr id="9" name="Oval 8"/>
          <p:cNvSpPr>
            <a:spLocks noChangeAspect="1"/>
          </p:cNvSpPr>
          <p:nvPr userDrawn="1"/>
        </p:nvSpPr>
        <p:spPr>
          <a:xfrm>
            <a:off x="22764422" y="12644936"/>
            <a:ext cx="690154" cy="6900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a:p>
        </p:txBody>
      </p:sp>
      <p:sp>
        <p:nvSpPr>
          <p:cNvPr id="15" name="Slide Number Placeholder 5"/>
          <p:cNvSpPr>
            <a:spLocks noGrp="1"/>
          </p:cNvSpPr>
          <p:nvPr>
            <p:ph type="sldNum" sz="quarter" idx="12"/>
          </p:nvPr>
        </p:nvSpPr>
        <p:spPr>
          <a:xfrm>
            <a:off x="22569633" y="12604749"/>
            <a:ext cx="1065341" cy="730251"/>
          </a:xfrm>
        </p:spPr>
        <p:txBody>
          <a:bodyPr/>
          <a:lstStyle>
            <a:lvl1pPr algn="ctr">
              <a:defRPr sz="2400">
                <a:solidFill>
                  <a:schemeClr val="bg1"/>
                </a:solidFill>
                <a:latin typeface="Source Sans Pro ExtraLight"/>
                <a:cs typeface="Source Sans Pro ExtraLight"/>
              </a:defRPr>
            </a:lvl1pPr>
          </a:lstStyle>
          <a:p>
            <a:fld id="{9DF686B8-C880-FF40-96DC-14FF2413C34E}" type="slidenum">
              <a:rPr lang="en-US" smtClean="0"/>
              <a:pPr/>
              <a:t>‹#›</a:t>
            </a:fld>
            <a:endParaRPr lang="en-US" dirty="0"/>
          </a:p>
        </p:txBody>
      </p:sp>
    </p:spTree>
    <p:extLst>
      <p:ext uri="{BB962C8B-B14F-4D97-AF65-F5344CB8AC3E}">
        <p14:creationId xmlns:p14="http://schemas.microsoft.com/office/powerpoint/2010/main" val="222398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8" name="Oval 7"/>
          <p:cNvSpPr>
            <a:spLocks noChangeAspect="1"/>
          </p:cNvSpPr>
          <p:nvPr userDrawn="1"/>
        </p:nvSpPr>
        <p:spPr>
          <a:xfrm>
            <a:off x="22764422" y="12568736"/>
            <a:ext cx="690154" cy="6900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a:p>
        </p:txBody>
      </p:sp>
      <p:sp>
        <p:nvSpPr>
          <p:cNvPr id="9" name="Slide Number Placeholder 5"/>
          <p:cNvSpPr>
            <a:spLocks noGrp="1"/>
          </p:cNvSpPr>
          <p:nvPr>
            <p:ph type="sldNum" sz="quarter" idx="12"/>
          </p:nvPr>
        </p:nvSpPr>
        <p:spPr>
          <a:xfrm>
            <a:off x="22569633" y="12528549"/>
            <a:ext cx="1065341" cy="730251"/>
          </a:xfrm>
        </p:spPr>
        <p:txBody>
          <a:bodyPr/>
          <a:lstStyle>
            <a:lvl1pPr algn="ctr">
              <a:defRPr sz="2400">
                <a:solidFill>
                  <a:schemeClr val="bg1"/>
                </a:solidFill>
                <a:latin typeface="Source Sans Pro ExtraLight"/>
                <a:cs typeface="Source Sans Pro ExtraLight"/>
              </a:defRPr>
            </a:lvl1pPr>
          </a:lstStyle>
          <a:p>
            <a:fld id="{9DF686B8-C880-FF40-96DC-14FF2413C34E}" type="slidenum">
              <a:rPr lang="en-US" smtClean="0"/>
              <a:pPr/>
              <a:t>‹#›</a:t>
            </a:fld>
            <a:endParaRPr lang="en-US" dirty="0"/>
          </a:p>
        </p:txBody>
      </p:sp>
    </p:spTree>
    <p:extLst>
      <p:ext uri="{BB962C8B-B14F-4D97-AF65-F5344CB8AC3E}">
        <p14:creationId xmlns:p14="http://schemas.microsoft.com/office/powerpoint/2010/main" val="1315915243"/>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xmlns:p14="http://schemas.microsoft.com/office/powerpoint/2010/main" spd="slow" advClick="0" advTm="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8" name="Oval 7"/>
          <p:cNvSpPr>
            <a:spLocks noChangeAspect="1"/>
          </p:cNvSpPr>
          <p:nvPr userDrawn="1"/>
        </p:nvSpPr>
        <p:spPr>
          <a:xfrm>
            <a:off x="22735625" y="12649200"/>
            <a:ext cx="690154" cy="69006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a:p>
        </p:txBody>
      </p:sp>
      <p:sp>
        <p:nvSpPr>
          <p:cNvPr id="9" name="Slide Number Placeholder 5"/>
          <p:cNvSpPr>
            <a:spLocks noGrp="1"/>
          </p:cNvSpPr>
          <p:nvPr>
            <p:ph type="sldNum" sz="quarter" idx="12"/>
          </p:nvPr>
        </p:nvSpPr>
        <p:spPr>
          <a:xfrm>
            <a:off x="22548031" y="12649200"/>
            <a:ext cx="1065341" cy="574537"/>
          </a:xfrm>
        </p:spPr>
        <p:txBody>
          <a:bodyPr/>
          <a:lstStyle>
            <a:lvl1pPr algn="ctr">
              <a:defRPr sz="2400">
                <a:solidFill>
                  <a:schemeClr val="bg1"/>
                </a:solidFill>
                <a:latin typeface="Source Sans Pro ExtraLight"/>
                <a:cs typeface="Source Sans Pro ExtraLight"/>
              </a:defRPr>
            </a:lvl1pPr>
          </a:lstStyle>
          <a:p>
            <a:fld id="{9DF686B8-C880-FF40-96DC-14FF2413C34E}" type="slidenum">
              <a:rPr lang="en-US" smtClean="0"/>
              <a:pPr/>
              <a:t>‹#›</a:t>
            </a:fld>
            <a:endParaRPr lang="en-US" dirty="0"/>
          </a:p>
        </p:txBody>
      </p:sp>
    </p:spTree>
    <p:extLst>
      <p:ext uri="{BB962C8B-B14F-4D97-AF65-F5344CB8AC3E}">
        <p14:creationId xmlns:p14="http://schemas.microsoft.com/office/powerpoint/2010/main" val="68164388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xmlns:p14="http://schemas.microsoft.com/office/powerpoint/2010/mai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425024680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256006680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676618" y="3651250"/>
            <a:ext cx="10364549"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46008" y="3651250"/>
            <a:ext cx="10364549"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328806321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109137880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204427043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38048351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348983508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p>
        </p:txBody>
      </p:sp>
      <p:sp>
        <p:nvSpPr>
          <p:cNvPr id="3" name="Picture Placeholder 2"/>
          <p:cNvSpPr>
            <a:spLocks noGrp="1"/>
          </p:cNvSpPr>
          <p:nvPr>
            <p:ph type="pic" idx="1"/>
          </p:nvPr>
        </p:nvSpPr>
        <p:spPr>
          <a:xfrm>
            <a:off x="10367726" y="1974851"/>
            <a:ext cx="12346007"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86B8-C880-FF40-96DC-14FF2413C34E}" type="slidenum">
              <a:rPr lang="en-US" smtClean="0"/>
              <a:pPr/>
              <a:t>‹#›</a:t>
            </a:fld>
            <a:endParaRPr lang="en-US"/>
          </a:p>
        </p:txBody>
      </p:sp>
    </p:spTree>
    <p:extLst>
      <p:ext uri="{BB962C8B-B14F-4D97-AF65-F5344CB8AC3E}">
        <p14:creationId xmlns:p14="http://schemas.microsoft.com/office/powerpoint/2010/main" val="88652138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1676617" y="12506578"/>
            <a:ext cx="4192369" cy="1018536"/>
          </a:xfrm>
          <a:prstGeom prst="rect">
            <a:avLst/>
          </a:prstGeom>
        </p:spPr>
      </p:pic>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9DF686B8-C880-FF40-96DC-14FF2413C34E}" type="slidenum">
              <a:rPr lang="en-US" smtClean="0"/>
              <a:pPr/>
              <a:t>‹#›</a:t>
            </a:fld>
            <a:endParaRPr lang="en-US"/>
          </a:p>
        </p:txBody>
      </p:sp>
    </p:spTree>
    <p:extLst>
      <p:ext uri="{BB962C8B-B14F-4D97-AF65-F5344CB8AC3E}">
        <p14:creationId xmlns:p14="http://schemas.microsoft.com/office/powerpoint/2010/main" val="324175093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684" r:id="rId14"/>
    <p:sldLayoutId id="2147483693" r:id="rId15"/>
    <p:sldLayoutId id="2147483697" r:id="rId16"/>
    <p:sldLayoutId id="2147483725" r:id="rId17"/>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Image result for nashville"/>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4748" y="0"/>
            <a:ext cx="24382427" cy="13716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1728" y="0"/>
            <a:ext cx="24387176" cy="13750206"/>
          </a:xfrm>
          <a:prstGeom prst="rect">
            <a:avLst/>
          </a:prstGeom>
          <a:gradFill flip="none" rotWithShape="1">
            <a:gsLst>
              <a:gs pos="33000">
                <a:srgbClr val="1E3453">
                  <a:alpha val="84000"/>
                </a:srgbClr>
              </a:gs>
              <a:gs pos="100000">
                <a:schemeClr val="accent2">
                  <a:alpha val="84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itle 1"/>
          <p:cNvSpPr txBox="1">
            <a:spLocks/>
          </p:cNvSpPr>
          <p:nvPr/>
        </p:nvSpPr>
        <p:spPr>
          <a:xfrm>
            <a:off x="3659187" y="4391164"/>
            <a:ext cx="17131486" cy="3241082"/>
          </a:xfrm>
          <a:prstGeom prst="rect">
            <a:avLst/>
          </a:prstGeom>
        </p:spPr>
        <p:txBody>
          <a:bodyPr vert="horz" lIns="243852" tIns="121926" rIns="243852" bIns="121926" rtlCol="0" anchor="ctr">
            <a:noAutofit/>
          </a:bodyPr>
          <a:lstStyle>
            <a:lvl1pPr algn="ctr" defTabSz="1219261" rtl="0" eaLnBrk="1" latinLnBrk="0" hangingPunct="1">
              <a:spcBef>
                <a:spcPct val="0"/>
              </a:spcBef>
              <a:buNone/>
              <a:defRPr sz="7500" kern="1200">
                <a:solidFill>
                  <a:schemeClr val="bg2"/>
                </a:solidFill>
                <a:latin typeface="Raleway ExtraBold"/>
                <a:ea typeface="+mj-ea"/>
                <a:cs typeface="Raleway ExtraBold"/>
              </a:defRPr>
            </a:lvl1pPr>
          </a:lstStyle>
          <a:p>
            <a:r>
              <a:rPr lang="en-US" sz="8000" b="1" dirty="0">
                <a:latin typeface="Source Sans Pro"/>
              </a:rPr>
              <a:t>Legal Operations Maturity Model:</a:t>
            </a:r>
          </a:p>
          <a:p>
            <a:r>
              <a:rPr lang="en-US" sz="8000" b="1" i="1" dirty="0">
                <a:latin typeface="Source Sans Pro"/>
              </a:rPr>
              <a:t>How Do You Rate?</a:t>
            </a:r>
          </a:p>
        </p:txBody>
      </p:sp>
      <p:sp>
        <p:nvSpPr>
          <p:cNvPr id="8" name="Rectangle 7"/>
          <p:cNvSpPr/>
          <p:nvPr/>
        </p:nvSpPr>
        <p:spPr>
          <a:xfrm>
            <a:off x="3659187" y="4235451"/>
            <a:ext cx="17131486" cy="3597168"/>
          </a:xfrm>
          <a:prstGeom prst="rect">
            <a:avLst/>
          </a:prstGeom>
          <a:noFill/>
          <a:ln w="1016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9156876" y="7848601"/>
            <a:ext cx="6136108" cy="1371600"/>
          </a:xfrm>
          <a:prstGeom prst="rect">
            <a:avLst/>
          </a:prstGeom>
        </p:spPr>
      </p:pic>
      <p:sp>
        <p:nvSpPr>
          <p:cNvPr id="13" name="Rounded Rectangle 12">
            <a:extLst>
              <a:ext uri="{FF2B5EF4-FFF2-40B4-BE49-F238E27FC236}">
                <a16:creationId xmlns:a16="http://schemas.microsoft.com/office/drawing/2014/main" id="{514A4494-15EA-AB44-8EE6-897C8E8F810D}"/>
              </a:ext>
            </a:extLst>
          </p:cNvPr>
          <p:cNvSpPr/>
          <p:nvPr/>
        </p:nvSpPr>
        <p:spPr>
          <a:xfrm>
            <a:off x="11104375" y="-1371600"/>
            <a:ext cx="2178424" cy="5029200"/>
          </a:xfrm>
          <a:prstGeom prst="roundRect">
            <a:avLst/>
          </a:prstGeom>
          <a:solidFill>
            <a:schemeClr val="accent1">
              <a:alpha val="8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083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10</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Knowledge Management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Enable efficiencies by creating seamless access to legal &amp; department institutional knowledge through the organization &amp; centralization of key templates, policies, processes, memos, &amp; other learnings.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53CC2FD2-73AB-1C4F-87C3-AFA3FE177E34}"/>
              </a:ext>
            </a:extLst>
          </p:cNvPr>
          <p:cNvGraphicFramePr>
            <a:graphicFrameLocks/>
          </p:cNvGraphicFramePr>
          <p:nvPr>
            <p:extLst/>
          </p:nvPr>
        </p:nvGraphicFramePr>
        <p:xfrm>
          <a:off x="611187" y="3863016"/>
          <a:ext cx="20135088" cy="5983963"/>
        </p:xfrm>
        <a:graphic>
          <a:graphicData uri="http://schemas.openxmlformats.org/drawingml/2006/table">
            <a:tbl>
              <a:tblPr firstRow="1" bandRow="1">
                <a:tableStyleId>{5C22544A-7EE6-4342-B048-85BDC9FD1C3A}</a:tableStyleId>
              </a:tblPr>
              <a:tblGrid>
                <a:gridCol w="2954014">
                  <a:extLst>
                    <a:ext uri="{9D8B030D-6E8A-4147-A177-3AD203B41FA5}">
                      <a16:colId xmlns:a16="http://schemas.microsoft.com/office/drawing/2014/main" val="20000"/>
                    </a:ext>
                  </a:extLst>
                </a:gridCol>
                <a:gridCol w="4050049">
                  <a:extLst>
                    <a:ext uri="{9D8B030D-6E8A-4147-A177-3AD203B41FA5}">
                      <a16:colId xmlns:a16="http://schemas.microsoft.com/office/drawing/2014/main" val="20001"/>
                    </a:ext>
                  </a:extLst>
                </a:gridCol>
                <a:gridCol w="3851599">
                  <a:extLst>
                    <a:ext uri="{9D8B030D-6E8A-4147-A177-3AD203B41FA5}">
                      <a16:colId xmlns:a16="http://schemas.microsoft.com/office/drawing/2014/main" val="20002"/>
                    </a:ext>
                  </a:extLst>
                </a:gridCol>
                <a:gridCol w="4218505">
                  <a:extLst>
                    <a:ext uri="{9D8B030D-6E8A-4147-A177-3AD203B41FA5}">
                      <a16:colId xmlns:a16="http://schemas.microsoft.com/office/drawing/2014/main" val="20003"/>
                    </a:ext>
                  </a:extLst>
                </a:gridCol>
                <a:gridCol w="5060921">
                  <a:extLst>
                    <a:ext uri="{9D8B030D-6E8A-4147-A177-3AD203B41FA5}">
                      <a16:colId xmlns:a16="http://schemas.microsoft.com/office/drawing/2014/main" val="20004"/>
                    </a:ext>
                  </a:extLst>
                </a:gridCol>
              </a:tblGrid>
              <a:tr h="934937">
                <a:tc>
                  <a:txBody>
                    <a:bodyPr/>
                    <a:lstStyle/>
                    <a:p>
                      <a:pPr algn="ctr"/>
                      <a:endParaRPr lang="en-US" sz="3600" kern="1200" dirty="0">
                        <a:solidFill>
                          <a:schemeClr val="dk1"/>
                        </a:solidFill>
                        <a:latin typeface="Arial" panose="020B0604020202020204" pitchFamily="34" charset="0"/>
                        <a:ea typeface="+mn-ea"/>
                        <a:cs typeface="Arial" panose="020B0604020202020204" pitchFamily="34" charset="0"/>
                      </a:endParaRPr>
                    </a:p>
                  </a:txBody>
                  <a:tcPr marL="174104" marR="174104" marT="87052" marB="87052"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74104" marR="174104" marT="87052" marB="87052"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74104" marR="174104" marT="87052" marB="87052"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74104" marR="174104" marT="87052" marB="87052"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74104" marR="174104" marT="87052" marB="87052" anchor="ctr">
                    <a:solidFill>
                      <a:schemeClr val="accent4">
                        <a:lumMod val="75000"/>
                      </a:schemeClr>
                    </a:solidFill>
                  </a:tcPr>
                </a:tc>
                <a:extLst>
                  <a:ext uri="{0D108BD9-81ED-4DB2-BD59-A6C34878D82A}">
                    <a16:rowId xmlns:a16="http://schemas.microsoft.com/office/drawing/2014/main" val="10000"/>
                  </a:ext>
                </a:extLst>
              </a:tr>
              <a:tr h="1218730">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People</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 resources with</a:t>
                      </a:r>
                      <a:r>
                        <a:rPr lang="en-US" sz="2200" baseline="0" dirty="0">
                          <a:latin typeface="Arial" panose="020B0604020202020204" pitchFamily="34" charset="0"/>
                          <a:cs typeface="Arial" panose="020B0604020202020204" pitchFamily="34" charset="0"/>
                        </a:rPr>
                        <a:t> KM included in responsibilities</a:t>
                      </a:r>
                      <a:endParaRPr lang="en-US" sz="2200" dirty="0">
                        <a:latin typeface="Arial" panose="020B0604020202020204" pitchFamily="34" charset="0"/>
                        <a:cs typeface="Arial" panose="020B0604020202020204" pitchFamily="34" charset="0"/>
                      </a:endParaRP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Portion of someone’s role includes</a:t>
                      </a:r>
                      <a:r>
                        <a:rPr lang="en-US" sz="2200" baseline="0" dirty="0">
                          <a:latin typeface="Arial" panose="020B0604020202020204" pitchFamily="34" charset="0"/>
                          <a:cs typeface="Arial" panose="020B0604020202020204" pitchFamily="34" charset="0"/>
                        </a:rPr>
                        <a:t> KM expectations</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Dedicated resource to drive KM culture</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Dedicated team driving</a:t>
                      </a:r>
                      <a:r>
                        <a:rPr lang="en-US" sz="2200" baseline="0" dirty="0">
                          <a:latin typeface="Arial" panose="020B0604020202020204" pitchFamily="34" charset="0"/>
                          <a:cs typeface="Arial" panose="020B0604020202020204" pitchFamily="34" charset="0"/>
                        </a:rPr>
                        <a:t> KM best practices &amp; actively publicizing lessons learned</a:t>
                      </a:r>
                    </a:p>
                  </a:txBody>
                  <a:tcPr marL="174104" marR="174104" marT="87052" marB="87052" anchor="ctr"/>
                </a:tc>
                <a:extLst>
                  <a:ext uri="{0D108BD9-81ED-4DB2-BD59-A6C34878D82A}">
                    <a16:rowId xmlns:a16="http://schemas.microsoft.com/office/drawing/2014/main" val="10001"/>
                  </a:ext>
                </a:extLst>
              </a:tr>
              <a:tr h="1915148">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Processes</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 formal process to capture &amp; reuse knowledge</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Basic expectations communication around use of KM tools</a:t>
                      </a: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Clearly</a:t>
                      </a:r>
                      <a:r>
                        <a:rPr lang="en-US" sz="2200" baseline="0" dirty="0">
                          <a:latin typeface="Arial" panose="020B0604020202020204" pitchFamily="34" charset="0"/>
                          <a:cs typeface="Arial" panose="020B0604020202020204" pitchFamily="34" charset="0"/>
                        </a:rPr>
                        <a:t> defined &amp; documented expectations for work product reuse</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Consistent communication around new content</a:t>
                      </a:r>
                      <a:endParaRPr lang="en-US" sz="2200" dirty="0">
                        <a:latin typeface="Arial" panose="020B0604020202020204" pitchFamily="34" charset="0"/>
                        <a:cs typeface="Arial" panose="020B0604020202020204" pitchFamily="34" charset="0"/>
                      </a:endParaRPr>
                    </a:p>
                  </a:txBody>
                  <a:tcPr marL="174104" marR="174104" marT="87052" marB="8705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Active process to</a:t>
                      </a:r>
                      <a:r>
                        <a:rPr lang="en-US" sz="2200" baseline="0" dirty="0">
                          <a:latin typeface="Arial" panose="020B0604020202020204" pitchFamily="34" charset="0"/>
                          <a:cs typeface="Arial" panose="020B0604020202020204" pitchFamily="34" charset="0"/>
                        </a:rPr>
                        <a:t> identify, capture, &amp; publicize best practice materials &amp; content</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KM update is agenda point in all key items for proactive KM</a:t>
                      </a:r>
                      <a:endParaRPr lang="en-US" sz="2200" dirty="0">
                        <a:latin typeface="Arial" panose="020B0604020202020204" pitchFamily="34" charset="0"/>
                        <a:cs typeface="Arial" panose="020B0604020202020204" pitchFamily="34" charset="0"/>
                      </a:endParaRPr>
                    </a:p>
                  </a:txBody>
                  <a:tcPr marL="174104" marR="174104" marT="87052" marB="87052" anchor="ctr"/>
                </a:tc>
                <a:extLst>
                  <a:ext uri="{0D108BD9-81ED-4DB2-BD59-A6C34878D82A}">
                    <a16:rowId xmlns:a16="http://schemas.microsoft.com/office/drawing/2014/main" val="10002"/>
                  </a:ext>
                </a:extLst>
              </a:tr>
              <a:tr h="1915148">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Technology</a:t>
                      </a:r>
                    </a:p>
                  </a:txBody>
                  <a:tcPr marL="174104" marR="174104" marT="87052" marB="87052" anchor="ctr"/>
                </a:tc>
                <a:tc>
                  <a:txBody>
                    <a:bodyPr/>
                    <a:lstStyle/>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Driven by spreadsheets &amp; word processing tools, i.e. email &amp; MS Office</a:t>
                      </a:r>
                    </a:p>
                  </a:txBody>
                  <a:tcPr marL="174104" marR="174104" marT="87052" marB="87052"/>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Central open access knowledge repositories with limited self service or categories </a:t>
                      </a:r>
                    </a:p>
                  </a:txBody>
                  <a:tcPr marL="174104" marR="174104" marT="87052" marB="87052"/>
                </a:tc>
                <a:tc>
                  <a:txBody>
                    <a:bodyPr/>
                    <a:lstStyle/>
                    <a:p>
                      <a:pPr marL="171450" indent="-171450" algn="l">
                        <a:buFont typeface="Arial" panose="020B0604020202020204" pitchFamily="34" charset="0"/>
                        <a:buChar char="•"/>
                      </a:pPr>
                      <a:r>
                        <a:rPr lang="en-US" sz="2200" baseline="0" dirty="0">
                          <a:solidFill>
                            <a:schemeClr val="tx1"/>
                          </a:solidFill>
                          <a:latin typeface="Arial" panose="020B0604020202020204" pitchFamily="34" charset="0"/>
                          <a:cs typeface="Arial" panose="020B0604020202020204" pitchFamily="34" charset="0"/>
                        </a:rPr>
                        <a:t>End to end tools fully embedded to facilitate workflow, escalations &amp; data capture; </a:t>
                      </a:r>
                      <a:r>
                        <a:rPr lang="en-US" sz="2200" baseline="0" dirty="0">
                          <a:latin typeface="Arial" panose="020B0604020202020204" pitchFamily="34" charset="0"/>
                          <a:cs typeface="Arial" panose="020B0604020202020204" pitchFamily="34" charset="0"/>
                        </a:rPr>
                        <a:t>Extensive self-service tools</a:t>
                      </a:r>
                    </a:p>
                  </a:txBody>
                  <a:tcPr marL="174104" marR="174104" marT="87052" marB="87052"/>
                </a:tc>
                <a:tc>
                  <a:txBody>
                    <a:bodyPr/>
                    <a:lstStyle/>
                    <a:p>
                      <a:pPr marL="171450" indent="-171450" algn="l">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Machine learning</a:t>
                      </a:r>
                      <a:r>
                        <a:rPr lang="en-US" sz="2200" baseline="0" dirty="0">
                          <a:solidFill>
                            <a:schemeClr val="tx1"/>
                          </a:solidFill>
                          <a:latin typeface="Arial" panose="020B0604020202020204" pitchFamily="34" charset="0"/>
                          <a:cs typeface="Arial" panose="020B0604020202020204" pitchFamily="34" charset="0"/>
                        </a:rPr>
                        <a:t> &amp; AI </a:t>
                      </a:r>
                      <a:r>
                        <a:rPr lang="en-US" sz="2200" dirty="0">
                          <a:solidFill>
                            <a:schemeClr val="tx1"/>
                          </a:solidFill>
                          <a:latin typeface="Arial" panose="020B0604020202020204" pitchFamily="34" charset="0"/>
                          <a:cs typeface="Arial" panose="020B0604020202020204" pitchFamily="34" charset="0"/>
                        </a:rPr>
                        <a:t>capabilities to drive further efficiency &amp; improvements</a:t>
                      </a:r>
                      <a:r>
                        <a:rPr lang="en-US" sz="2200" baseline="0" dirty="0">
                          <a:solidFill>
                            <a:schemeClr val="tx1"/>
                          </a:solidFill>
                          <a:latin typeface="Arial" panose="020B0604020202020204" pitchFamily="34" charset="0"/>
                          <a:cs typeface="Arial" panose="020B0604020202020204" pitchFamily="34" charset="0"/>
                        </a:rPr>
                        <a:t> w/ r</a:t>
                      </a:r>
                      <a:r>
                        <a:rPr lang="en-US" sz="2200" dirty="0">
                          <a:solidFill>
                            <a:schemeClr val="tx1"/>
                          </a:solidFill>
                          <a:latin typeface="Arial" panose="020B0604020202020204" pitchFamily="34" charset="0"/>
                          <a:cs typeface="Arial" panose="020B0604020202020204" pitchFamily="34" charset="0"/>
                        </a:rPr>
                        <a:t>obust workflow &amp; KM system linking all members of ecosystem</a:t>
                      </a:r>
                      <a:endParaRPr lang="en-US" sz="2200" baseline="0" dirty="0">
                        <a:solidFill>
                          <a:schemeClr val="tx1"/>
                        </a:solidFill>
                        <a:latin typeface="Arial" panose="020B0604020202020204" pitchFamily="34" charset="0"/>
                        <a:cs typeface="Arial" panose="020B0604020202020204" pitchFamily="34" charset="0"/>
                      </a:endParaRPr>
                    </a:p>
                  </a:txBody>
                  <a:tcPr marL="174104" marR="174104" marT="87052" marB="8705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4219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11</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Process Support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584775"/>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Create a long-term technology roadmap including leading tools &amp; drive high levels of data quality &amp; user adoption.</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9" name="Content Placeholder 3">
            <a:extLst>
              <a:ext uri="{FF2B5EF4-FFF2-40B4-BE49-F238E27FC236}">
                <a16:creationId xmlns:a16="http://schemas.microsoft.com/office/drawing/2014/main" id="{25193510-A13D-1148-A666-2D17BF5FF728}"/>
              </a:ext>
            </a:extLst>
          </p:cNvPr>
          <p:cNvGraphicFramePr>
            <a:graphicFrameLocks/>
          </p:cNvGraphicFramePr>
          <p:nvPr>
            <p:extLst/>
          </p:nvPr>
        </p:nvGraphicFramePr>
        <p:xfrm>
          <a:off x="611187" y="3863016"/>
          <a:ext cx="20135089" cy="7440428"/>
        </p:xfrm>
        <a:graphic>
          <a:graphicData uri="http://schemas.openxmlformats.org/drawingml/2006/table">
            <a:tbl>
              <a:tblPr firstRow="1" bandRow="1">
                <a:tableStyleId>{5C22544A-7EE6-4342-B048-85BDC9FD1C3A}</a:tableStyleId>
              </a:tblPr>
              <a:tblGrid>
                <a:gridCol w="2603462">
                  <a:extLst>
                    <a:ext uri="{9D8B030D-6E8A-4147-A177-3AD203B41FA5}">
                      <a16:colId xmlns:a16="http://schemas.microsoft.com/office/drawing/2014/main" val="20000"/>
                    </a:ext>
                  </a:extLst>
                </a:gridCol>
                <a:gridCol w="3561982">
                  <a:extLst>
                    <a:ext uri="{9D8B030D-6E8A-4147-A177-3AD203B41FA5}">
                      <a16:colId xmlns:a16="http://schemas.microsoft.com/office/drawing/2014/main" val="20001"/>
                    </a:ext>
                  </a:extLst>
                </a:gridCol>
                <a:gridCol w="4998997">
                  <a:extLst>
                    <a:ext uri="{9D8B030D-6E8A-4147-A177-3AD203B41FA5}">
                      <a16:colId xmlns:a16="http://schemas.microsoft.com/office/drawing/2014/main" val="20002"/>
                    </a:ext>
                  </a:extLst>
                </a:gridCol>
                <a:gridCol w="3909729">
                  <a:extLst>
                    <a:ext uri="{9D8B030D-6E8A-4147-A177-3AD203B41FA5}">
                      <a16:colId xmlns:a16="http://schemas.microsoft.com/office/drawing/2014/main" val="20003"/>
                    </a:ext>
                  </a:extLst>
                </a:gridCol>
                <a:gridCol w="5060919">
                  <a:extLst>
                    <a:ext uri="{9D8B030D-6E8A-4147-A177-3AD203B41FA5}">
                      <a16:colId xmlns:a16="http://schemas.microsoft.com/office/drawing/2014/main" val="20004"/>
                    </a:ext>
                  </a:extLst>
                </a:gridCol>
              </a:tblGrid>
              <a:tr h="805436">
                <a:tc>
                  <a:txBody>
                    <a:bodyPr/>
                    <a:lstStyle/>
                    <a:p>
                      <a:pPr algn="ctr"/>
                      <a:endParaRPr lang="en-US" sz="3100" kern="1200" dirty="0">
                        <a:solidFill>
                          <a:schemeClr val="dk1"/>
                        </a:solidFill>
                        <a:latin typeface="Arial" panose="020B0604020202020204" pitchFamily="34" charset="0"/>
                        <a:ea typeface="+mn-ea"/>
                        <a:cs typeface="Arial" panose="020B0604020202020204" pitchFamily="34" charset="0"/>
                      </a:endParaRPr>
                    </a:p>
                  </a:txBody>
                  <a:tcPr marL="149989" marR="149989" marT="74994" marB="74994"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49989" marR="149989" marT="74994" marB="74994"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49989" marR="149989" marT="74994" marB="74994"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49989" marR="149989" marT="74994" marB="74994"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49989" marR="149989" marT="74994" marB="74994" anchor="ctr">
                    <a:solidFill>
                      <a:schemeClr val="accent4">
                        <a:lumMod val="75000"/>
                      </a:schemeClr>
                    </a:solidFill>
                  </a:tcPr>
                </a:tc>
                <a:extLst>
                  <a:ext uri="{0D108BD9-81ED-4DB2-BD59-A6C34878D82A}">
                    <a16:rowId xmlns:a16="http://schemas.microsoft.com/office/drawing/2014/main" val="10000"/>
                  </a:ext>
                </a:extLst>
              </a:tr>
              <a:tr h="1349898">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Technology Roadmap</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Non existent</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Business objectives defined &amp; key preferred techs identified</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3 year plan broken into horizons with effort costs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5</a:t>
                      </a:r>
                      <a:r>
                        <a:rPr lang="en-US" sz="2200" baseline="0" dirty="0">
                          <a:latin typeface="Arial" panose="020B0604020202020204" pitchFamily="34" charset="0"/>
                          <a:cs typeface="Arial" panose="020B0604020202020204" pitchFamily="34" charset="0"/>
                        </a:rPr>
                        <a:t> year strategic map with how tech will support objectives with planned effort, costs, convergence &amp; integrations</a:t>
                      </a:r>
                      <a:endParaRPr lang="en-US" sz="2200" dirty="0">
                        <a:latin typeface="Arial" panose="020B0604020202020204" pitchFamily="34" charset="0"/>
                        <a:cs typeface="Arial" panose="020B0604020202020204" pitchFamily="34" charset="0"/>
                      </a:endParaRPr>
                    </a:p>
                  </a:txBody>
                  <a:tcPr marL="149989" marR="149989" marT="74994" marB="74994" anchor="ctr"/>
                </a:tc>
                <a:extLst>
                  <a:ext uri="{0D108BD9-81ED-4DB2-BD59-A6C34878D82A}">
                    <a16:rowId xmlns:a16="http://schemas.microsoft.com/office/drawing/2014/main" val="10001"/>
                  </a:ext>
                </a:extLst>
              </a:tr>
              <a:tr h="1649876">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Caliber/Scope of Tools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MS Office</a:t>
                      </a:r>
                      <a:r>
                        <a:rPr lang="en-US" sz="2200" baseline="0" dirty="0">
                          <a:latin typeface="Arial" panose="020B0604020202020204" pitchFamily="34" charset="0"/>
                          <a:cs typeface="Arial" panose="020B0604020202020204" pitchFamily="34" charset="0"/>
                        </a:rPr>
                        <a:t> &amp; e</a:t>
                      </a:r>
                      <a:r>
                        <a:rPr lang="en-US" sz="2200" dirty="0">
                          <a:latin typeface="Arial" panose="020B0604020202020204" pitchFamily="34" charset="0"/>
                          <a:cs typeface="Arial" panose="020B0604020202020204" pitchFamily="34" charset="0"/>
                        </a:rPr>
                        <a:t>mail</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Second tier legal products no longer/not considered market leaders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 MM/eBilling;</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SharePoint;</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eSignature;</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Document </a:t>
                      </a:r>
                      <a:r>
                        <a:rPr lang="en-US" sz="2200" dirty="0" err="1">
                          <a:latin typeface="Arial" panose="020B0604020202020204" pitchFamily="34" charset="0"/>
                          <a:cs typeface="Arial" panose="020B0604020202020204" pitchFamily="34" charset="0"/>
                        </a:rPr>
                        <a:t>Mgmt</a:t>
                      </a:r>
                      <a:endParaRPr lang="en-US" sz="220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Most</a:t>
                      </a:r>
                      <a:r>
                        <a:rPr lang="en-US" sz="2200" baseline="0" dirty="0">
                          <a:latin typeface="Arial" panose="020B0604020202020204" pitchFamily="34" charset="0"/>
                          <a:cs typeface="Arial" panose="020B0604020202020204" pitchFamily="34" charset="0"/>
                        </a:rPr>
                        <a:t> tools are considered among market leaders</a:t>
                      </a:r>
                      <a:endParaRPr lang="en-US" sz="2200" dirty="0">
                        <a:latin typeface="Arial" panose="020B0604020202020204" pitchFamily="34" charset="0"/>
                        <a:cs typeface="Arial" panose="020B0604020202020204" pitchFamily="34" charset="0"/>
                      </a:endParaRP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 Integrated MM/Claims;</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Legal Hold;</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IP </a:t>
                      </a:r>
                      <a:r>
                        <a:rPr lang="en-US" sz="2200" dirty="0" err="1">
                          <a:latin typeface="Arial" panose="020B0604020202020204" pitchFamily="34" charset="0"/>
                          <a:cs typeface="Arial" panose="020B0604020202020204" pitchFamily="34" charset="0"/>
                        </a:rPr>
                        <a:t>Mgmt</a:t>
                      </a:r>
                      <a:r>
                        <a:rPr lang="en-US" sz="2200" dirty="0">
                          <a:latin typeface="Arial" panose="020B0604020202020204" pitchFamily="34" charset="0"/>
                          <a:cs typeface="Arial" panose="020B0604020202020204" pitchFamily="34" charset="0"/>
                        </a:rPr>
                        <a:t>;</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Contract </a:t>
                      </a:r>
                      <a:r>
                        <a:rPr lang="en-US" sz="2200" dirty="0" err="1">
                          <a:latin typeface="Arial" panose="020B0604020202020204" pitchFamily="34" charset="0"/>
                          <a:cs typeface="Arial" panose="020B0604020202020204" pitchFamily="34" charset="0"/>
                        </a:rPr>
                        <a:t>Mgmt</a:t>
                      </a:r>
                      <a:r>
                        <a:rPr lang="en-US" sz="2200" dirty="0">
                          <a:latin typeface="Arial" panose="020B0604020202020204" pitchFamily="34" charset="0"/>
                          <a:cs typeface="Arial" panose="020B0604020202020204" pitchFamily="34" charset="0"/>
                        </a:rPr>
                        <a:t>; Knowledge </a:t>
                      </a:r>
                      <a:r>
                        <a:rPr lang="en-US" sz="2200" dirty="0" err="1">
                          <a:latin typeface="Arial" panose="020B0604020202020204" pitchFamily="34" charset="0"/>
                          <a:cs typeface="Arial" panose="020B0604020202020204" pitchFamily="34" charset="0"/>
                        </a:rPr>
                        <a:t>Mgmt</a:t>
                      </a:r>
                      <a:r>
                        <a:rPr lang="en-US" sz="2200" dirty="0">
                          <a:latin typeface="Arial" panose="020B0604020202020204" pitchFamily="34" charset="0"/>
                          <a:cs typeface="Arial" panose="020B0604020202020204" pitchFamily="34" charset="0"/>
                        </a:rPr>
                        <a:t>; GRC</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Tools are market leaders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 Dashboards/analytics;</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EDD;</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Intake/Workflow/Self</a:t>
                      </a:r>
                      <a:r>
                        <a:rPr lang="en-US" sz="2200" baseline="0" dirty="0">
                          <a:latin typeface="Arial" panose="020B0604020202020204" pitchFamily="34" charset="0"/>
                          <a:cs typeface="Arial" panose="020B0604020202020204" pitchFamily="34" charset="0"/>
                        </a:rPr>
                        <a:t> Service; Legal Project Management</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All tools are market leaders</a:t>
                      </a:r>
                      <a:endParaRPr lang="en-US" sz="2200" dirty="0">
                        <a:latin typeface="Arial" panose="020B0604020202020204" pitchFamily="34" charset="0"/>
                        <a:cs typeface="Arial" panose="020B0604020202020204" pitchFamily="34" charset="0"/>
                      </a:endParaRPr>
                    </a:p>
                  </a:txBody>
                  <a:tcPr marL="149989" marR="149989" marT="74994" marB="74994" anchor="ctr"/>
                </a:tc>
                <a:extLst>
                  <a:ext uri="{0D108BD9-81ED-4DB2-BD59-A6C34878D82A}">
                    <a16:rowId xmlns:a16="http://schemas.microsoft.com/office/drawing/2014/main" val="10002"/>
                  </a:ext>
                </a:extLst>
              </a:tr>
              <a:tr h="1949853">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Qualit</a:t>
                      </a:r>
                      <a:r>
                        <a:rPr lang="en-US" sz="2400" b="1" baseline="0" dirty="0">
                          <a:latin typeface="Arial" panose="020B0604020202020204" pitchFamily="34" charset="0"/>
                          <a:cs typeface="Arial" panose="020B0604020202020204" pitchFamily="34" charset="0"/>
                        </a:rPr>
                        <a:t>y of Data</a:t>
                      </a:r>
                      <a:endParaRPr lang="en-US" sz="2400" b="1" dirty="0">
                        <a:latin typeface="Arial" panose="020B0604020202020204" pitchFamily="34" charset="0"/>
                        <a:cs typeface="Arial" panose="020B0604020202020204" pitchFamily="34" charset="0"/>
                      </a:endParaRP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De-centralized &amp; non standardized tracking of info. </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Much of it lies in email or unstructured forms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Defined,</a:t>
                      </a:r>
                      <a:r>
                        <a:rPr lang="en-US" sz="2200" baseline="0" dirty="0">
                          <a:latin typeface="Arial" panose="020B0604020202020204" pitchFamily="34" charset="0"/>
                          <a:cs typeface="Arial" panose="020B0604020202020204" pitchFamily="34" charset="0"/>
                        </a:rPr>
                        <a:t> but limited, standard tracking elements</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Limited compliance &amp; completeness;</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Rule-based validation </a:t>
                      </a:r>
                      <a:r>
                        <a:rPr lang="en-US" sz="2200">
                          <a:latin typeface="Arial" panose="020B0604020202020204" pitchFamily="34" charset="0"/>
                          <a:cs typeface="Arial" panose="020B0604020202020204" pitchFamily="34" charset="0"/>
                        </a:rPr>
                        <a:t>of standard </a:t>
                      </a:r>
                      <a:r>
                        <a:rPr lang="en-US" sz="2200" dirty="0">
                          <a:latin typeface="Arial" panose="020B0604020202020204" pitchFamily="34" charset="0"/>
                          <a:cs typeface="Arial" panose="020B0604020202020204" pitchFamily="34" charset="0"/>
                        </a:rPr>
                        <a:t>information tracking</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Complete</a:t>
                      </a:r>
                      <a:r>
                        <a:rPr lang="en-US" sz="2200" baseline="0" dirty="0">
                          <a:latin typeface="Arial" panose="020B0604020202020204" pitchFamily="34" charset="0"/>
                          <a:cs typeface="Arial" panose="020B0604020202020204" pitchFamily="34" charset="0"/>
                        </a:rPr>
                        <a:t> within systems, but not across systems</a:t>
                      </a:r>
                      <a:endParaRPr lang="en-US" sz="2200" dirty="0">
                        <a:latin typeface="Arial" panose="020B0604020202020204" pitchFamily="34" charset="0"/>
                        <a:cs typeface="Arial" panose="020B0604020202020204" pitchFamily="34" charset="0"/>
                      </a:endParaRP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Standard</a:t>
                      </a:r>
                      <a:r>
                        <a:rPr lang="en-US" sz="2200" baseline="0" dirty="0">
                          <a:latin typeface="Arial" panose="020B0604020202020204" pitchFamily="34" charset="0"/>
                          <a:cs typeface="Arial" panose="020B0604020202020204" pitchFamily="34" charset="0"/>
                        </a:rPr>
                        <a:t> core data across systems</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Aligned with legal department reporting metrics</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Complete, synched &amp; clear primary sources of records (no issue of redundant data)</a:t>
                      </a:r>
                      <a:endParaRPr lang="en-US" sz="2200" dirty="0">
                        <a:latin typeface="Arial" panose="020B0604020202020204" pitchFamily="34" charset="0"/>
                        <a:cs typeface="Arial" panose="020B0604020202020204" pitchFamily="34" charset="0"/>
                      </a:endParaRPr>
                    </a:p>
                  </a:txBody>
                  <a:tcPr marL="149989" marR="149989" marT="74994" marB="74994" anchor="ctr"/>
                </a:tc>
                <a:extLst>
                  <a:ext uri="{0D108BD9-81ED-4DB2-BD59-A6C34878D82A}">
                    <a16:rowId xmlns:a16="http://schemas.microsoft.com/office/drawing/2014/main" val="10003"/>
                  </a:ext>
                </a:extLst>
              </a:tr>
              <a:tr h="1049921">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Level of User Adoption</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Most</a:t>
                      </a:r>
                      <a:r>
                        <a:rPr lang="en-US" sz="2200" baseline="0" dirty="0">
                          <a:latin typeface="Arial" panose="020B0604020202020204" pitchFamily="34" charset="0"/>
                          <a:cs typeface="Arial" panose="020B0604020202020204" pitchFamily="34" charset="0"/>
                        </a:rPr>
                        <a:t> tools only used by support staff</a:t>
                      </a:r>
                      <a:endParaRPr lang="en-US" sz="2200" dirty="0">
                        <a:latin typeface="Arial" panose="020B0604020202020204" pitchFamily="34" charset="0"/>
                        <a:cs typeface="Arial" panose="020B0604020202020204" pitchFamily="34" charset="0"/>
                      </a:endParaRPr>
                    </a:p>
                  </a:txBody>
                  <a:tcPr marL="149989" marR="149989" marT="74994" marB="74994" anchor="ctr"/>
                </a:tc>
                <a:tc>
                  <a:txBody>
                    <a:bodyPr/>
                    <a:lstStyle/>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Attorneys using core tools for basic tasks, but opt out of significant usage</a:t>
                      </a: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All levels</a:t>
                      </a:r>
                      <a:r>
                        <a:rPr lang="en-US" sz="2200" baseline="0" dirty="0">
                          <a:latin typeface="Arial" panose="020B0604020202020204" pitchFamily="34" charset="0"/>
                          <a:cs typeface="Arial" panose="020B0604020202020204" pitchFamily="34" charset="0"/>
                        </a:rPr>
                        <a:t> are using core set of tools</a:t>
                      </a:r>
                      <a:endParaRPr lang="en-US" sz="2200" dirty="0">
                        <a:latin typeface="Arial" panose="020B0604020202020204" pitchFamily="34" charset="0"/>
                        <a:cs typeface="Arial" panose="020B0604020202020204" pitchFamily="34" charset="0"/>
                      </a:endParaRPr>
                    </a:p>
                  </a:txBody>
                  <a:tcPr marL="149989" marR="149989" marT="74994" marB="749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All level are using tools, leveraging analytics, &amp;</a:t>
                      </a:r>
                      <a:r>
                        <a:rPr lang="en-US" sz="2200" baseline="0" dirty="0">
                          <a:latin typeface="Arial" panose="020B0604020202020204" pitchFamily="34" charset="0"/>
                          <a:cs typeface="Arial" panose="020B0604020202020204" pitchFamily="34" charset="0"/>
                        </a:rPr>
                        <a:t> represented in tech steering committee</a:t>
                      </a:r>
                      <a:endParaRPr lang="en-US" sz="2200" dirty="0">
                        <a:latin typeface="Arial" panose="020B0604020202020204" pitchFamily="34" charset="0"/>
                        <a:cs typeface="Arial" panose="020B0604020202020204" pitchFamily="34" charset="0"/>
                      </a:endParaRPr>
                    </a:p>
                  </a:txBody>
                  <a:tcPr marL="149989" marR="149989" marT="74994" marB="74994"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8894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12</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Cross-Functional Alignment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Create &amp; drive relationships with other key company functions, such as HR, IT, Finance &amp; Workplace Resources. Represent the Legal organization in industry groups.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C0168417-45C3-CD4F-B3BD-9FF99C517E25}"/>
              </a:ext>
            </a:extLst>
          </p:cNvPr>
          <p:cNvGraphicFramePr>
            <a:graphicFrameLocks/>
          </p:cNvGraphicFramePr>
          <p:nvPr>
            <p:extLst>
              <p:ext uri="{D42A27DB-BD31-4B8C-83A1-F6EECF244321}">
                <p14:modId xmlns:p14="http://schemas.microsoft.com/office/powerpoint/2010/main" val="1826369207"/>
              </p:ext>
            </p:extLst>
          </p:nvPr>
        </p:nvGraphicFramePr>
        <p:xfrm>
          <a:off x="611186" y="3863016"/>
          <a:ext cx="20135088" cy="7090413"/>
        </p:xfrm>
        <a:graphic>
          <a:graphicData uri="http://schemas.openxmlformats.org/drawingml/2006/table">
            <a:tbl>
              <a:tblPr firstRow="1" bandRow="1">
                <a:tableStyleId>{5C22544A-7EE6-4342-B048-85BDC9FD1C3A}</a:tableStyleId>
              </a:tblPr>
              <a:tblGrid>
                <a:gridCol w="2450289">
                  <a:extLst>
                    <a:ext uri="{9D8B030D-6E8A-4147-A177-3AD203B41FA5}">
                      <a16:colId xmlns:a16="http://schemas.microsoft.com/office/drawing/2014/main" val="20000"/>
                    </a:ext>
                  </a:extLst>
                </a:gridCol>
                <a:gridCol w="3537446">
                  <a:extLst>
                    <a:ext uri="{9D8B030D-6E8A-4147-A177-3AD203B41FA5}">
                      <a16:colId xmlns:a16="http://schemas.microsoft.com/office/drawing/2014/main" val="20001"/>
                    </a:ext>
                  </a:extLst>
                </a:gridCol>
                <a:gridCol w="4089391">
                  <a:extLst>
                    <a:ext uri="{9D8B030D-6E8A-4147-A177-3AD203B41FA5}">
                      <a16:colId xmlns:a16="http://schemas.microsoft.com/office/drawing/2014/main" val="20002"/>
                    </a:ext>
                  </a:extLst>
                </a:gridCol>
                <a:gridCol w="4315184">
                  <a:extLst>
                    <a:ext uri="{9D8B030D-6E8A-4147-A177-3AD203B41FA5}">
                      <a16:colId xmlns:a16="http://schemas.microsoft.com/office/drawing/2014/main" val="20003"/>
                    </a:ext>
                  </a:extLst>
                </a:gridCol>
                <a:gridCol w="5742778">
                  <a:extLst>
                    <a:ext uri="{9D8B030D-6E8A-4147-A177-3AD203B41FA5}">
                      <a16:colId xmlns:a16="http://schemas.microsoft.com/office/drawing/2014/main" val="20004"/>
                    </a:ext>
                  </a:extLst>
                </a:gridCol>
              </a:tblGrid>
              <a:tr h="1463744">
                <a:tc>
                  <a:txBody>
                    <a:bodyPr/>
                    <a:lstStyle/>
                    <a:p>
                      <a:pPr algn="ctr"/>
                      <a:endParaRPr lang="en-US" sz="3400" dirty="0"/>
                    </a:p>
                  </a:txBody>
                  <a:tcPr marL="163985" marR="163985" marT="81993" marB="81993" anchor="ctr">
                    <a:solidFill>
                      <a:srgbClr val="FFFFFF"/>
                    </a:solidFill>
                  </a:tcPr>
                </a:tc>
                <a:tc>
                  <a:txBody>
                    <a:bodyPr/>
                    <a:lstStyle/>
                    <a:p>
                      <a:pPr algn="ctr"/>
                      <a:r>
                        <a:rPr lang="en-US" sz="3000" dirty="0">
                          <a:latin typeface="Arial" charset="0"/>
                          <a:ea typeface="Arial" charset="0"/>
                          <a:cs typeface="Arial" charset="0"/>
                        </a:rPr>
                        <a:t>Under Developed</a:t>
                      </a:r>
                    </a:p>
                  </a:txBody>
                  <a:tcPr marL="163985" marR="163985" marT="81993" marB="81993" anchor="ctr">
                    <a:solidFill>
                      <a:srgbClr val="C00000"/>
                    </a:solidFill>
                  </a:tcPr>
                </a:tc>
                <a:tc>
                  <a:txBody>
                    <a:bodyPr/>
                    <a:lstStyle/>
                    <a:p>
                      <a:pPr algn="ctr"/>
                      <a:r>
                        <a:rPr lang="en-US" sz="3000" dirty="0">
                          <a:latin typeface="Arial" charset="0"/>
                          <a:ea typeface="Arial" charset="0"/>
                          <a:cs typeface="Arial" charset="0"/>
                        </a:rPr>
                        <a:t>Developing</a:t>
                      </a:r>
                    </a:p>
                  </a:txBody>
                  <a:tcPr marL="163985" marR="163985" marT="81993" marB="81993" anchor="ctr">
                    <a:solidFill>
                      <a:srgbClr val="FFC000"/>
                    </a:solidFill>
                  </a:tcPr>
                </a:tc>
                <a:tc>
                  <a:txBody>
                    <a:bodyPr/>
                    <a:lstStyle/>
                    <a:p>
                      <a:pPr algn="ctr"/>
                      <a:r>
                        <a:rPr lang="en-US" sz="3000" dirty="0">
                          <a:latin typeface="Arial" charset="0"/>
                          <a:ea typeface="Arial" charset="0"/>
                          <a:cs typeface="Arial" charset="0"/>
                        </a:rPr>
                        <a:t>Efficient</a:t>
                      </a:r>
                    </a:p>
                  </a:txBody>
                  <a:tcPr marL="163985" marR="163985" marT="81993" marB="81993" anchor="ctr">
                    <a:solidFill>
                      <a:srgbClr val="92D050"/>
                    </a:solidFill>
                  </a:tcPr>
                </a:tc>
                <a:tc>
                  <a:txBody>
                    <a:bodyPr/>
                    <a:lstStyle/>
                    <a:p>
                      <a:pPr algn="ctr"/>
                      <a:r>
                        <a:rPr lang="en-US" sz="3000" dirty="0">
                          <a:latin typeface="Arial" charset="0"/>
                          <a:ea typeface="Arial" charset="0"/>
                          <a:cs typeface="Arial" charset="0"/>
                        </a:rPr>
                        <a:t>Best In Class</a:t>
                      </a:r>
                    </a:p>
                  </a:txBody>
                  <a:tcPr marL="163985" marR="163985" marT="81993" marB="81993" anchor="ctr">
                    <a:solidFill>
                      <a:schemeClr val="accent4">
                        <a:lumMod val="75000"/>
                      </a:schemeClr>
                    </a:solidFill>
                  </a:tcPr>
                </a:tc>
                <a:extLst>
                  <a:ext uri="{0D108BD9-81ED-4DB2-BD59-A6C34878D82A}">
                    <a16:rowId xmlns:a16="http://schemas.microsoft.com/office/drawing/2014/main" val="10000"/>
                  </a:ext>
                </a:extLst>
              </a:tr>
              <a:tr h="2459781">
                <a:tc>
                  <a:txBody>
                    <a:bodyPr/>
                    <a:lstStyle/>
                    <a:p>
                      <a:pPr marL="0" indent="0">
                        <a:buFont typeface="Arial" panose="020B0604020202020204" pitchFamily="34" charset="0"/>
                        <a:buNone/>
                      </a:pPr>
                      <a:r>
                        <a:rPr lang="en-US" sz="2400" b="1" dirty="0">
                          <a:solidFill>
                            <a:schemeClr val="tx1"/>
                          </a:solidFill>
                          <a:latin typeface="Arial"/>
                          <a:cs typeface="Arial"/>
                        </a:rPr>
                        <a:t>Influence</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None or limited</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Interactions are on an “as needed” basis with no real alignment</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Basic relationships w Finance &amp; IT support very basic dept needs</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HR relationships address issues real time but w/o any favors</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Basic alignment</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Strong relationships support day-to-day operations, especially in IT, Finance &amp; HR</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Support from partner is reactive rather than proactive</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Able to leverage partners to drive legal </a:t>
                      </a:r>
                      <a:r>
                        <a:rPr lang="en-US" sz="2200" kern="1200" baseline="0" dirty="0" err="1">
                          <a:solidFill>
                            <a:schemeClr val="tx1"/>
                          </a:solidFill>
                          <a:latin typeface="Arial" panose="020B0604020202020204" pitchFamily="34" charset="0"/>
                          <a:ea typeface="+mn-ea"/>
                          <a:cs typeface="Arial" panose="020B0604020202020204" pitchFamily="34" charset="0"/>
                        </a:rPr>
                        <a:t>dept</a:t>
                      </a:r>
                      <a:r>
                        <a:rPr lang="en-US" sz="2200" kern="1200" baseline="0" dirty="0">
                          <a:solidFill>
                            <a:schemeClr val="tx1"/>
                          </a:solidFill>
                          <a:latin typeface="Arial" panose="020B0604020202020204" pitchFamily="34" charset="0"/>
                          <a:ea typeface="+mn-ea"/>
                          <a:cs typeface="Arial" panose="020B0604020202020204" pitchFamily="34" charset="0"/>
                        </a:rPr>
                        <a:t> strategy</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Other functions come to legal ops with information in advance of “activities”</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Receive special favors</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Partners help drive strategy</a:t>
                      </a:r>
                    </a:p>
                  </a:txBody>
                  <a:tcPr marL="163985" marR="163985" marT="81993" marB="81993"/>
                </a:tc>
                <a:extLst>
                  <a:ext uri="{0D108BD9-81ED-4DB2-BD59-A6C34878D82A}">
                    <a16:rowId xmlns:a16="http://schemas.microsoft.com/office/drawing/2014/main" val="10001"/>
                  </a:ext>
                </a:extLst>
              </a:tr>
              <a:tr h="3115723">
                <a:tc>
                  <a:txBody>
                    <a:bodyPr/>
                    <a:lstStyle/>
                    <a:p>
                      <a:pPr marL="0" indent="0">
                        <a:buFont typeface="Arial" panose="020B0604020202020204" pitchFamily="34" charset="0"/>
                        <a:buNone/>
                      </a:pPr>
                      <a:r>
                        <a:rPr lang="en-US" sz="2400" b="1" dirty="0">
                          <a:solidFill>
                            <a:schemeClr val="tx1"/>
                          </a:solidFill>
                          <a:latin typeface="Arial"/>
                          <a:cs typeface="Arial"/>
                        </a:rPr>
                        <a:t>Extent</a:t>
                      </a:r>
                      <a:r>
                        <a:rPr lang="en-US" sz="2400" b="1" baseline="0" dirty="0">
                          <a:solidFill>
                            <a:schemeClr val="tx1"/>
                          </a:solidFill>
                          <a:latin typeface="Arial"/>
                          <a:cs typeface="Arial"/>
                        </a:rPr>
                        <a:t> of the Relationship</a:t>
                      </a:r>
                      <a:endParaRPr lang="en-US" sz="2400" b="1" dirty="0">
                        <a:solidFill>
                          <a:schemeClr val="tx1"/>
                        </a:solidFill>
                        <a:latin typeface="Arial"/>
                        <a:cs typeface="Arial"/>
                      </a:endParaRP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None or limited</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No </a:t>
                      </a:r>
                      <a:r>
                        <a:rPr lang="en-US" sz="2200" kern="1200" baseline="0">
                          <a:solidFill>
                            <a:schemeClr val="tx1"/>
                          </a:solidFill>
                          <a:latin typeface="Arial" panose="020B0604020202020204" pitchFamily="34" charset="0"/>
                          <a:ea typeface="+mn-ea"/>
                          <a:cs typeface="Arial" panose="020B0604020202020204" pitchFamily="34" charset="0"/>
                        </a:rPr>
                        <a:t>real understanding </a:t>
                      </a:r>
                      <a:r>
                        <a:rPr lang="en-US" sz="2200" kern="1200" baseline="0" dirty="0">
                          <a:solidFill>
                            <a:schemeClr val="tx1"/>
                          </a:solidFill>
                          <a:latin typeface="Arial" panose="020B0604020202020204" pitchFamily="34" charset="0"/>
                          <a:ea typeface="+mn-ea"/>
                          <a:cs typeface="Arial" panose="020B0604020202020204" pitchFamily="34" charset="0"/>
                        </a:rPr>
                        <a:t>of the value of internal ties to other key functions.</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Has </a:t>
                      </a:r>
                      <a:r>
                        <a:rPr lang="en-US" sz="2200" kern="1200" baseline="0">
                          <a:solidFill>
                            <a:schemeClr val="tx1"/>
                          </a:solidFill>
                          <a:latin typeface="Arial" panose="020B0604020202020204" pitchFamily="34" charset="0"/>
                          <a:ea typeface="+mn-ea"/>
                          <a:cs typeface="Arial" panose="020B0604020202020204" pitchFamily="34" charset="0"/>
                        </a:rPr>
                        <a:t>some understanding </a:t>
                      </a:r>
                      <a:r>
                        <a:rPr lang="en-US" sz="2200" kern="1200" baseline="0" dirty="0">
                          <a:solidFill>
                            <a:schemeClr val="tx1"/>
                          </a:solidFill>
                          <a:latin typeface="Arial" panose="020B0604020202020204" pitchFamily="34" charset="0"/>
                          <a:ea typeface="+mn-ea"/>
                          <a:cs typeface="Arial" panose="020B0604020202020204" pitchFamily="34" charset="0"/>
                        </a:rPr>
                        <a:t>of the need</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No dedicated legal team contact or ad hoc/rotational assignments not including legal ops</a:t>
                      </a:r>
                    </a:p>
                  </a:txBody>
                  <a:tcPr marL="163985" marR="163985" marT="81993" marB="81993"/>
                </a:tc>
                <a:tc>
                  <a:txBody>
                    <a:bodyPr/>
                    <a:lstStyle/>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Legal Ops owns the relationships &amp; has developed them at a basic level</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Meets regularly with Finance &amp; has solid relationships with IT &amp; HR</a:t>
                      </a:r>
                    </a:p>
                    <a:p>
                      <a:pPr marL="112713" indent="-112713" algn="l" defTabSz="457200" rtl="0" eaLnBrk="1" latinLnBrk="0" hangingPunct="1">
                        <a:buFont typeface="Arial" panose="020B0604020202020204" pitchFamily="34" charset="0"/>
                        <a:buChar char="•"/>
                      </a:pPr>
                      <a:r>
                        <a:rPr lang="en-US" sz="2200" kern="1200" baseline="0" dirty="0">
                          <a:solidFill>
                            <a:schemeClr val="tx1"/>
                          </a:solidFill>
                          <a:latin typeface="Arial" panose="020B0604020202020204" pitchFamily="34" charset="0"/>
                          <a:ea typeface="+mn-ea"/>
                          <a:cs typeface="Arial" panose="020B0604020202020204" pitchFamily="34" charset="0"/>
                        </a:rPr>
                        <a:t>Has basic ties to key Exec Staff EAs</a:t>
                      </a:r>
                    </a:p>
                  </a:txBody>
                  <a:tcPr marL="163985" marR="163985" marT="81993" marB="81993"/>
                </a:tc>
                <a:tc>
                  <a:txBody>
                    <a:bodyPr/>
                    <a:lstStyle/>
                    <a:p>
                      <a:pPr marL="112713" marR="0" indent="-1127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baseline="0" dirty="0">
                          <a:solidFill>
                            <a:schemeClr val="tx1"/>
                          </a:solidFill>
                          <a:latin typeface="Arial" panose="020B0604020202020204" pitchFamily="34" charset="0"/>
                          <a:ea typeface="+mn-ea"/>
                          <a:cs typeface="Arial" panose="020B0604020202020204" pitchFamily="34" charset="0"/>
                        </a:rPr>
                        <a:t>Legal ops leader has deep relationships with all x-functional teams, esp. finance, IT, HR, &amp; security, </a:t>
                      </a:r>
                      <a:r>
                        <a:rPr lang="en-US" sz="2200" kern="1200" baseline="0" dirty="0" err="1">
                          <a:solidFill>
                            <a:schemeClr val="tx1"/>
                          </a:solidFill>
                          <a:latin typeface="Arial" panose="020B0604020202020204" pitchFamily="34" charset="0"/>
                          <a:ea typeface="+mn-ea"/>
                          <a:cs typeface="Arial" panose="020B0604020202020204" pitchFamily="34" charset="0"/>
                        </a:rPr>
                        <a:t>comms</a:t>
                      </a:r>
                      <a:r>
                        <a:rPr lang="en-US" sz="2200" kern="1200" baseline="0" dirty="0">
                          <a:solidFill>
                            <a:schemeClr val="tx1"/>
                          </a:solidFill>
                          <a:latin typeface="Arial" panose="020B0604020202020204" pitchFamily="34" charset="0"/>
                          <a:ea typeface="+mn-ea"/>
                          <a:cs typeface="Arial" panose="020B0604020202020204" pitchFamily="34" charset="0"/>
                        </a:rPr>
                        <a:t>, &amp; other HQ &amp; client group leads &amp; Exec Staff EAs</a:t>
                      </a:r>
                    </a:p>
                    <a:p>
                      <a:pPr marL="112713" marR="0" indent="-1127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baseline="0" dirty="0">
                          <a:solidFill>
                            <a:schemeClr val="tx1"/>
                          </a:solidFill>
                          <a:latin typeface="Arial" panose="020B0604020202020204" pitchFamily="34" charset="0"/>
                          <a:ea typeface="+mn-ea"/>
                          <a:cs typeface="Arial" panose="020B0604020202020204" pitchFamily="34" charset="0"/>
                        </a:rPr>
                        <a:t>Legal ops x-functional connections serve as an early warning system</a:t>
                      </a:r>
                    </a:p>
                  </a:txBody>
                  <a:tcPr marL="163985" marR="163985" marT="81993" marB="81993"/>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204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13</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Litigation Support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584775"/>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Support e-discovery, legal hold, document review &amp; drive optimal cost structure for this work.</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3DC80558-4F90-C444-9E83-471516BB000B}"/>
              </a:ext>
            </a:extLst>
          </p:cNvPr>
          <p:cNvGraphicFramePr>
            <a:graphicFrameLocks/>
          </p:cNvGraphicFramePr>
          <p:nvPr>
            <p:extLst>
              <p:ext uri="{D42A27DB-BD31-4B8C-83A1-F6EECF244321}">
                <p14:modId xmlns:p14="http://schemas.microsoft.com/office/powerpoint/2010/main" val="1726850209"/>
              </p:ext>
            </p:extLst>
          </p:nvPr>
        </p:nvGraphicFramePr>
        <p:xfrm>
          <a:off x="611187" y="3863016"/>
          <a:ext cx="20135089" cy="7813681"/>
        </p:xfrm>
        <a:graphic>
          <a:graphicData uri="http://schemas.openxmlformats.org/drawingml/2006/table">
            <a:tbl>
              <a:tblPr firstRow="1" bandRow="1">
                <a:tableStyleId>{5C22544A-7EE6-4342-B048-85BDC9FD1C3A}</a:tableStyleId>
              </a:tblPr>
              <a:tblGrid>
                <a:gridCol w="2565967">
                  <a:extLst>
                    <a:ext uri="{9D8B030D-6E8A-4147-A177-3AD203B41FA5}">
                      <a16:colId xmlns:a16="http://schemas.microsoft.com/office/drawing/2014/main" val="20000"/>
                    </a:ext>
                  </a:extLst>
                </a:gridCol>
                <a:gridCol w="3453833">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gridCol w="4724400">
                  <a:extLst>
                    <a:ext uri="{9D8B030D-6E8A-4147-A177-3AD203B41FA5}">
                      <a16:colId xmlns:a16="http://schemas.microsoft.com/office/drawing/2014/main" val="20003"/>
                    </a:ext>
                  </a:extLst>
                </a:gridCol>
                <a:gridCol w="4818889">
                  <a:extLst>
                    <a:ext uri="{9D8B030D-6E8A-4147-A177-3AD203B41FA5}">
                      <a16:colId xmlns:a16="http://schemas.microsoft.com/office/drawing/2014/main" val="20004"/>
                    </a:ext>
                  </a:extLst>
                </a:gridCol>
              </a:tblGrid>
              <a:tr h="945231">
                <a:tc>
                  <a:txBody>
                    <a:bodyPr/>
                    <a:lstStyle/>
                    <a:p>
                      <a:pPr algn="ctr"/>
                      <a:endParaRPr lang="en-US" sz="3300" kern="1200" dirty="0">
                        <a:solidFill>
                          <a:schemeClr val="dk1"/>
                        </a:solidFill>
                        <a:latin typeface="Arial" panose="020B0604020202020204" pitchFamily="34" charset="0"/>
                        <a:ea typeface="+mn-ea"/>
                        <a:cs typeface="Arial" panose="020B0604020202020204" pitchFamily="34" charset="0"/>
                      </a:endParaRPr>
                    </a:p>
                  </a:txBody>
                  <a:tcPr marL="157538" marR="157538" marT="78769" marB="78769"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57538" marR="157538" marT="78769" marB="78769"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57538" marR="157538" marT="78769" marB="78769"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57538" marR="157538" marT="78769" marB="78769"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57538" marR="157538" marT="78769" marB="78769" anchor="ctr">
                    <a:solidFill>
                      <a:schemeClr val="accent4">
                        <a:lumMod val="75000"/>
                      </a:schemeClr>
                    </a:solidFill>
                  </a:tcPr>
                </a:tc>
                <a:extLst>
                  <a:ext uri="{0D108BD9-81ED-4DB2-BD59-A6C34878D82A}">
                    <a16:rowId xmlns:a16="http://schemas.microsoft.com/office/drawing/2014/main" val="10000"/>
                  </a:ext>
                </a:extLst>
              </a:tr>
              <a:tr h="1102769">
                <a:tc>
                  <a:txBody>
                    <a:bodyPr/>
                    <a:lstStyle/>
                    <a:p>
                      <a:r>
                        <a:rPr lang="en-US" sz="2400" b="1" dirty="0">
                          <a:latin typeface="Arial" panose="020B0604020202020204" pitchFamily="34" charset="0"/>
                          <a:cs typeface="Arial" panose="020B0604020202020204" pitchFamily="34" charset="0"/>
                        </a:rPr>
                        <a:t>Coverage</a:t>
                      </a:r>
                    </a:p>
                  </a:txBody>
                  <a:tcPr marL="157538" marR="157538" marT="78769" marB="78769" anchor="ctr"/>
                </a:tc>
                <a:tc>
                  <a:txBody>
                    <a:bodyPr/>
                    <a:lstStyle/>
                    <a:p>
                      <a:pPr marL="171450" indent="-171450" algn="l">
                        <a:buFont typeface="Arial" panose="020B0604020202020204" pitchFamily="34" charset="0"/>
                        <a:buChar char="•"/>
                      </a:pPr>
                      <a:r>
                        <a:rPr lang="en-US" sz="2100" dirty="0">
                          <a:solidFill>
                            <a:schemeClr val="tx1"/>
                          </a:solidFill>
                          <a:latin typeface="Arial" panose="020B0604020202020204" pitchFamily="34" charset="0"/>
                          <a:cs typeface="Arial" panose="020B0604020202020204" pitchFamily="34" charset="0"/>
                        </a:rPr>
                        <a:t>Reactive teams managing litigation</a:t>
                      </a:r>
                      <a:endParaRPr lang="en-US" sz="2100" baseline="0" dirty="0">
                        <a:solidFill>
                          <a:schemeClr val="tx1"/>
                        </a:solidFill>
                        <a:latin typeface="Arial" panose="020B0604020202020204" pitchFamily="34" charset="0"/>
                        <a:cs typeface="Arial" panose="020B0604020202020204" pitchFamily="34" charset="0"/>
                      </a:endParaRPr>
                    </a:p>
                  </a:txBody>
                  <a:tcPr marL="157538" marR="157538" marT="78769" marB="78769"/>
                </a:tc>
                <a:tc>
                  <a:txBody>
                    <a:bodyPr/>
                    <a:lstStyle/>
                    <a:p>
                      <a:pPr marL="171450" indent="-171450" algn="l">
                        <a:buFont typeface="Arial" panose="020B0604020202020204" pitchFamily="34" charset="0"/>
                        <a:buChar char="•"/>
                      </a:pPr>
                      <a:r>
                        <a:rPr lang="en-US" sz="2100" baseline="0" dirty="0">
                          <a:solidFill>
                            <a:schemeClr val="tx1"/>
                          </a:solidFill>
                          <a:latin typeface="Arial" panose="020B0604020202020204" pitchFamily="34" charset="0"/>
                          <a:cs typeface="Arial" panose="020B0604020202020204" pitchFamily="34" charset="0"/>
                        </a:rPr>
                        <a:t>Legal support to business to establish compliance frameworks</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Proactive post-Litigation reviews to improve operational risk mgmt.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Mature use of litigation alternatives</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Advocacy to shape external agenda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Legal have proactive role in Information governance agenda</a:t>
                      </a:r>
                    </a:p>
                  </a:txBody>
                  <a:tcPr marL="157538" marR="157538" marT="78769" marB="78769"/>
                </a:tc>
                <a:extLst>
                  <a:ext uri="{0D108BD9-81ED-4DB2-BD59-A6C34878D82A}">
                    <a16:rowId xmlns:a16="http://schemas.microsoft.com/office/drawing/2014/main" val="10001"/>
                  </a:ext>
                </a:extLst>
              </a:tr>
              <a:tr h="1732923">
                <a:tc>
                  <a:txBody>
                    <a:bodyPr/>
                    <a:lstStyle/>
                    <a:p>
                      <a:r>
                        <a:rPr lang="en-US" sz="2400" b="1" dirty="0">
                          <a:latin typeface="Arial" panose="020B0604020202020204" pitchFamily="34" charset="0"/>
                          <a:cs typeface="Arial" panose="020B0604020202020204" pitchFamily="34" charset="0"/>
                        </a:rPr>
                        <a:t>Resourcing</a:t>
                      </a:r>
                    </a:p>
                  </a:txBody>
                  <a:tcPr marL="157538" marR="157538" marT="78769" marB="78769"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Default to use of law firms</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In-house team grown to provide proactive litigation mgmt. &amp; oversight of law firm’s use of vendors/staffing;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Established role for Lit/EDD PM</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Use of law firms aligned to litigation risk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Send all e-Discovery to internal/specialist providers</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Full use of alternative providers for non-advisory (EDD, med legal, court reporting)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External counsel integrated with each other &amp; in-house team</a:t>
                      </a:r>
                    </a:p>
                  </a:txBody>
                  <a:tcPr marL="157538" marR="157538" marT="78769" marB="78769"/>
                </a:tc>
                <a:extLst>
                  <a:ext uri="{0D108BD9-81ED-4DB2-BD59-A6C34878D82A}">
                    <a16:rowId xmlns:a16="http://schemas.microsoft.com/office/drawing/2014/main" val="10002"/>
                  </a:ext>
                </a:extLst>
              </a:tr>
              <a:tr h="1417846">
                <a:tc>
                  <a:txBody>
                    <a:bodyPr/>
                    <a:lstStyle/>
                    <a:p>
                      <a:r>
                        <a:rPr lang="en-US" sz="2400" b="1" dirty="0">
                          <a:latin typeface="Arial" panose="020B0604020202020204" pitchFamily="34" charset="0"/>
                          <a:cs typeface="Arial" panose="020B0604020202020204" pitchFamily="34" charset="0"/>
                        </a:rPr>
                        <a:t>Cost Control</a:t>
                      </a:r>
                    </a:p>
                  </a:txBody>
                  <a:tcPr marL="157538" marR="157538" marT="78769" marB="78769" anchor="ctr"/>
                </a:tc>
                <a:tc>
                  <a:txBody>
                    <a:bodyPr/>
                    <a:lstStyle/>
                    <a:p>
                      <a:pPr marL="171450" indent="-171450" algn="l">
                        <a:buFont typeface="Arial" panose="020B0604020202020204" pitchFamily="34" charset="0"/>
                        <a:buChar char="•"/>
                      </a:pPr>
                      <a:r>
                        <a:rPr lang="en-US" sz="2100" dirty="0">
                          <a:solidFill>
                            <a:schemeClr val="tx1"/>
                          </a:solidFill>
                          <a:latin typeface="Arial" panose="020B0604020202020204" pitchFamily="34" charset="0"/>
                          <a:cs typeface="Arial" panose="020B0604020202020204" pitchFamily="34" charset="0"/>
                        </a:rPr>
                        <a:t>Law</a:t>
                      </a:r>
                      <a:r>
                        <a:rPr lang="en-US" sz="2100" baseline="0" dirty="0">
                          <a:solidFill>
                            <a:schemeClr val="tx1"/>
                          </a:solidFill>
                          <a:latin typeface="Arial" panose="020B0604020202020204" pitchFamily="34" charset="0"/>
                          <a:cs typeface="Arial" panose="020B0604020202020204" pitchFamily="34" charset="0"/>
                        </a:rPr>
                        <a:t> firm driven scoping &amp; rate setting</a:t>
                      </a:r>
                      <a:endParaRPr lang="en-US" sz="2100" dirty="0">
                        <a:solidFill>
                          <a:schemeClr val="tx1"/>
                        </a:solidFill>
                        <a:latin typeface="Arial" panose="020B0604020202020204" pitchFamily="34" charset="0"/>
                        <a:cs typeface="Arial" panose="020B0604020202020204" pitchFamily="34" charset="0"/>
                      </a:endParaRP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In-house driven scoping of litigation strategy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a:solidFill>
                            <a:schemeClr val="tx1"/>
                          </a:solidFill>
                          <a:latin typeface="Arial" panose="020B0604020202020204" pitchFamily="34" charset="0"/>
                          <a:cs typeface="Arial" panose="020B0604020202020204" pitchFamily="34" charset="0"/>
                        </a:rPr>
                        <a:t>Demand </a:t>
                      </a:r>
                      <a:r>
                        <a:rPr lang="en-US" sz="2100" baseline="0" dirty="0">
                          <a:solidFill>
                            <a:schemeClr val="tx1"/>
                          </a:solidFill>
                          <a:latin typeface="Arial" panose="020B0604020202020204" pitchFamily="34" charset="0"/>
                          <a:cs typeface="Arial" panose="020B0604020202020204" pitchFamily="34" charset="0"/>
                        </a:rPr>
                        <a:t>firms present alternative pricing or solutions</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Use of AFAs for major litigation; Formal budgeting; consistent invoice review; Billing rules drive KM across entire legal ecosystem</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Analytics support instruction decisions &amp; law firm staffing models</a:t>
                      </a:r>
                    </a:p>
                  </a:txBody>
                  <a:tcPr marL="157538" marR="157538" marT="78769" marB="78769"/>
                </a:tc>
                <a:extLst>
                  <a:ext uri="{0D108BD9-81ED-4DB2-BD59-A6C34878D82A}">
                    <a16:rowId xmlns:a16="http://schemas.microsoft.com/office/drawing/2014/main" val="10003"/>
                  </a:ext>
                </a:extLst>
              </a:tr>
              <a:tr h="1417846">
                <a:tc>
                  <a:txBody>
                    <a:bodyPr/>
                    <a:lstStyle/>
                    <a:p>
                      <a:r>
                        <a:rPr lang="en-US" sz="2400" b="1" dirty="0">
                          <a:latin typeface="Arial" panose="020B0604020202020204" pitchFamily="34" charset="0"/>
                          <a:cs typeface="Arial" panose="020B0604020202020204" pitchFamily="34" charset="0"/>
                        </a:rPr>
                        <a:t>Operations &amp; Infrastructure</a:t>
                      </a:r>
                    </a:p>
                  </a:txBody>
                  <a:tcPr marL="157538" marR="157538" marT="78769" marB="78769" anchor="ctr"/>
                </a:tc>
                <a:tc>
                  <a:txBody>
                    <a:bodyPr/>
                    <a:lstStyle/>
                    <a:p>
                      <a:pPr marL="171450" indent="-171450" algn="l">
                        <a:buFont typeface="Arial" panose="020B0604020202020204" pitchFamily="34" charset="0"/>
                        <a:buChar char="•"/>
                      </a:pPr>
                      <a:r>
                        <a:rPr lang="en-US" sz="2100" dirty="0">
                          <a:solidFill>
                            <a:schemeClr val="tx1"/>
                          </a:solidFill>
                          <a:latin typeface="Arial" panose="020B0604020202020204" pitchFamily="34" charset="0"/>
                          <a:cs typeface="Arial" panose="020B0604020202020204" pitchFamily="34" charset="0"/>
                        </a:rPr>
                        <a:t>No</a:t>
                      </a:r>
                      <a:r>
                        <a:rPr lang="en-US" sz="2100" baseline="0" dirty="0">
                          <a:solidFill>
                            <a:schemeClr val="tx1"/>
                          </a:solidFill>
                          <a:latin typeface="Arial" panose="020B0604020202020204" pitchFamily="34" charset="0"/>
                          <a:cs typeface="Arial" panose="020B0604020202020204" pitchFamily="34" charset="0"/>
                        </a:rPr>
                        <a:t> central KM platform or reporting or processes</a:t>
                      </a:r>
                      <a:endParaRPr lang="en-US" sz="2100" dirty="0">
                        <a:solidFill>
                          <a:schemeClr val="tx1"/>
                        </a:solidFill>
                        <a:latin typeface="Arial" panose="020B0604020202020204" pitchFamily="34" charset="0"/>
                        <a:cs typeface="Arial" panose="020B0604020202020204" pitchFamily="34" charset="0"/>
                      </a:endParaRPr>
                    </a:p>
                  </a:txBody>
                  <a:tcPr marL="157538" marR="157538" marT="78769" marB="78769"/>
                </a:tc>
                <a:tc>
                  <a:txBody>
                    <a:bodyPr/>
                    <a:lstStyle/>
                    <a:p>
                      <a:pPr marL="171450" indent="-171450" algn="l">
                        <a:buFont typeface="Arial" panose="020B0604020202020204" pitchFamily="34" charset="0"/>
                        <a:buChar char="•"/>
                      </a:pPr>
                      <a:r>
                        <a:rPr lang="en-US" sz="2100" kern="1200" dirty="0">
                          <a:solidFill>
                            <a:schemeClr val="tx1"/>
                          </a:solidFill>
                          <a:latin typeface="Arial" panose="020B0604020202020204" pitchFamily="34" charset="0"/>
                          <a:ea typeface="+mn-ea"/>
                          <a:cs typeface="Arial" panose="020B0604020202020204" pitchFamily="34" charset="0"/>
                        </a:rPr>
                        <a:t>Core</a:t>
                      </a:r>
                      <a:r>
                        <a:rPr lang="en-US" sz="2100" kern="1200" baseline="0" dirty="0">
                          <a:solidFill>
                            <a:schemeClr val="tx1"/>
                          </a:solidFill>
                          <a:latin typeface="Arial" panose="020B0604020202020204" pitchFamily="34" charset="0"/>
                          <a:ea typeface="+mn-ea"/>
                          <a:cs typeface="Arial" panose="020B0604020202020204" pitchFamily="34" charset="0"/>
                        </a:rPr>
                        <a:t> litigation reporting established</a:t>
                      </a:r>
                    </a:p>
                    <a:p>
                      <a:pPr marL="171450" indent="-171450" algn="l">
                        <a:buFont typeface="Arial" panose="020B0604020202020204" pitchFamily="34" charset="0"/>
                        <a:buChar char="•"/>
                      </a:pPr>
                      <a:r>
                        <a:rPr lang="en-US" sz="2100" kern="1200" baseline="0" dirty="0">
                          <a:solidFill>
                            <a:schemeClr val="tx1"/>
                          </a:solidFill>
                          <a:latin typeface="Arial" panose="020B0604020202020204" pitchFamily="34" charset="0"/>
                          <a:ea typeface="+mn-ea"/>
                          <a:cs typeface="Arial" panose="020B0604020202020204" pitchFamily="34" charset="0"/>
                        </a:rPr>
                        <a:t>Data retention, legal hold, &amp; data destruction policies</a:t>
                      </a:r>
                      <a:endParaRPr lang="en-US" sz="2100" kern="1200" dirty="0">
                        <a:solidFill>
                          <a:schemeClr val="tx1"/>
                        </a:solidFill>
                        <a:latin typeface="Arial" panose="020B0604020202020204" pitchFamily="34" charset="0"/>
                        <a:ea typeface="+mn-ea"/>
                        <a:cs typeface="Arial" panose="020B0604020202020204" pitchFamily="34" charset="0"/>
                      </a:endParaRPr>
                    </a:p>
                  </a:txBody>
                  <a:tcPr marL="157538" marR="157538" marT="78769" marB="78769"/>
                </a:tc>
                <a:tc>
                  <a:txBody>
                    <a:bodyPr/>
                    <a:lstStyle/>
                    <a:p>
                      <a:pPr marL="171450" indent="-171450" algn="l">
                        <a:buFont typeface="Arial" panose="020B0604020202020204" pitchFamily="34" charset="0"/>
                        <a:buChar char="•"/>
                      </a:pPr>
                      <a:r>
                        <a:rPr lang="en-US" sz="2100" dirty="0">
                          <a:solidFill>
                            <a:schemeClr val="tx1"/>
                          </a:solidFill>
                          <a:latin typeface="Arial" panose="020B0604020202020204" pitchFamily="34" charset="0"/>
                          <a:cs typeface="Arial" panose="020B0604020202020204" pitchFamily="34" charset="0"/>
                        </a:rPr>
                        <a:t>Playbooks established for different litigation types; </a:t>
                      </a:r>
                      <a:r>
                        <a:rPr lang="en-US" sz="2100" baseline="0" dirty="0">
                          <a:solidFill>
                            <a:schemeClr val="tx1"/>
                          </a:solidFill>
                          <a:latin typeface="Arial" panose="020B0604020202020204" pitchFamily="34" charset="0"/>
                          <a:cs typeface="Arial" panose="020B0604020202020204" pitchFamily="34" charset="0"/>
                        </a:rPr>
                        <a:t>Formal tools for budgeting; Central repository of briefs, pleadings &amp; research </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End to end legal project mgmt. method defined &amp; used</a:t>
                      </a:r>
                    </a:p>
                  </a:txBody>
                  <a:tcPr marL="157538" marR="157538" marT="78769" marB="78769"/>
                </a:tc>
                <a:extLst>
                  <a:ext uri="{0D108BD9-81ED-4DB2-BD59-A6C34878D82A}">
                    <a16:rowId xmlns:a16="http://schemas.microsoft.com/office/drawing/2014/main" val="10004"/>
                  </a:ext>
                </a:extLst>
              </a:tr>
              <a:tr h="1102769">
                <a:tc>
                  <a:txBody>
                    <a:bodyPr/>
                    <a:lstStyle/>
                    <a:p>
                      <a:r>
                        <a:rPr lang="en-US" sz="2400" b="1" dirty="0">
                          <a:latin typeface="Arial" panose="020B0604020202020204" pitchFamily="34" charset="0"/>
                          <a:cs typeface="Arial" panose="020B0604020202020204" pitchFamily="34" charset="0"/>
                        </a:rPr>
                        <a:t>Technology</a:t>
                      </a:r>
                    </a:p>
                  </a:txBody>
                  <a:tcPr marL="157538" marR="157538" marT="78769" marB="78769" anchor="ctr"/>
                </a:tc>
                <a:tc>
                  <a:txBody>
                    <a:bodyPr/>
                    <a:lstStyle/>
                    <a:p>
                      <a:pPr marL="171450" indent="-171450" algn="l">
                        <a:buFont typeface="Arial" panose="020B0604020202020204" pitchFamily="34" charset="0"/>
                        <a:buChar char="•"/>
                      </a:pPr>
                      <a:r>
                        <a:rPr lang="en-US" sz="2100" baseline="0" dirty="0">
                          <a:solidFill>
                            <a:schemeClr val="tx1"/>
                          </a:solidFill>
                          <a:latin typeface="Arial" panose="020B0604020202020204" pitchFamily="34" charset="0"/>
                          <a:cs typeface="Arial" panose="020B0604020202020204" pitchFamily="34" charset="0"/>
                        </a:rPr>
                        <a:t>Legal holds managed via email &amp; MS Office</a:t>
                      </a:r>
                    </a:p>
                  </a:txBody>
                  <a:tcPr marL="157538" marR="157538" marT="78769" marB="78769"/>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100" baseline="0" dirty="0">
                          <a:solidFill>
                            <a:schemeClr val="tx1"/>
                          </a:solidFill>
                          <a:latin typeface="Arial" panose="020B0604020202020204" pitchFamily="34" charset="0"/>
                          <a:cs typeface="Arial" panose="020B0604020202020204" pitchFamily="34" charset="0"/>
                        </a:rPr>
                        <a:t>e-Discovery &amp; legal hold platforms in place</a:t>
                      </a:r>
                    </a:p>
                  </a:txBody>
                  <a:tcPr marL="157538" marR="157538" marT="78769" marB="78769"/>
                </a:tc>
                <a:tc>
                  <a:txBody>
                    <a:bodyPr/>
                    <a:lstStyle/>
                    <a:p>
                      <a:pPr marL="171450" indent="-171450" algn="l">
                        <a:buFont typeface="Arial" panose="020B0604020202020204" pitchFamily="34" charset="0"/>
                        <a:buChar char="•"/>
                      </a:pPr>
                      <a:r>
                        <a:rPr lang="en-US" sz="2100" baseline="0" dirty="0">
                          <a:solidFill>
                            <a:schemeClr val="tx1"/>
                          </a:solidFill>
                          <a:latin typeface="Arial" panose="020B0604020202020204" pitchFamily="34" charset="0"/>
                          <a:cs typeface="Arial" panose="020B0604020202020204" pitchFamily="34" charset="0"/>
                        </a:rPr>
                        <a:t>Experimentation with machine learning; Legal project mgmt. tools used internally</a:t>
                      </a:r>
                    </a:p>
                  </a:txBody>
                  <a:tcPr marL="157538" marR="157538" marT="78769" marB="78769"/>
                </a:tc>
                <a:tc>
                  <a:txBody>
                    <a:bodyPr/>
                    <a:lstStyle/>
                    <a:p>
                      <a:pPr marL="171450" indent="-171450" algn="l">
                        <a:buFont typeface="Arial" panose="020B0604020202020204" pitchFamily="34" charset="0"/>
                        <a:buChar char="•"/>
                      </a:pPr>
                      <a:r>
                        <a:rPr lang="en-US" sz="2100" baseline="0" dirty="0">
                          <a:solidFill>
                            <a:schemeClr val="tx1"/>
                          </a:solidFill>
                          <a:latin typeface="Arial" panose="020B0604020202020204" pitchFamily="34" charset="0"/>
                          <a:cs typeface="Arial" panose="020B0604020202020204" pitchFamily="34" charset="0"/>
                        </a:rPr>
                        <a:t>AI/machine learning e-Discovery tools widely used</a:t>
                      </a:r>
                    </a:p>
                    <a:p>
                      <a:pPr marL="171450" indent="-171450" algn="l">
                        <a:buFont typeface="Arial" panose="020B0604020202020204" pitchFamily="34" charset="0"/>
                        <a:buChar char="•"/>
                      </a:pPr>
                      <a:r>
                        <a:rPr lang="en-US" sz="2100" baseline="0" dirty="0">
                          <a:solidFill>
                            <a:schemeClr val="tx1"/>
                          </a:solidFill>
                          <a:latin typeface="Arial" panose="020B0604020202020204" pitchFamily="34" charset="0"/>
                          <a:cs typeface="Arial" panose="020B0604020202020204" pitchFamily="34" charset="0"/>
                        </a:rPr>
                        <a:t>LPM </a:t>
                      </a:r>
                      <a:r>
                        <a:rPr lang="en-US" sz="2100" baseline="0">
                          <a:solidFill>
                            <a:schemeClr val="tx1"/>
                          </a:solidFill>
                          <a:latin typeface="Arial" panose="020B0604020202020204" pitchFamily="34" charset="0"/>
                          <a:cs typeface="Arial" panose="020B0604020202020204" pitchFamily="34" charset="0"/>
                        </a:rPr>
                        <a:t>tools mandated </a:t>
                      </a:r>
                      <a:r>
                        <a:rPr lang="en-US" sz="2100" baseline="0" dirty="0">
                          <a:solidFill>
                            <a:schemeClr val="tx1"/>
                          </a:solidFill>
                          <a:latin typeface="Arial" panose="020B0604020202020204" pitchFamily="34" charset="0"/>
                          <a:cs typeface="Arial" panose="020B0604020202020204" pitchFamily="34" charset="0"/>
                        </a:rPr>
                        <a:t>externally</a:t>
                      </a:r>
                    </a:p>
                  </a:txBody>
                  <a:tcPr marL="157538" marR="157538" marT="78769" marB="78769"/>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3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14</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000" dirty="0">
                <a:solidFill>
                  <a:schemeClr val="tx1"/>
                </a:solidFill>
              </a:rPr>
              <a:t>Global Info Governance / Records Mgmt.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9240805"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Create a holistic information governance &amp; records management program including a record retention schedule, policies &amp; processes addressing data privacy, info classification, etc.</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E9F86EA8-0D8A-D149-B274-1E0DBB76B12E}"/>
              </a:ext>
            </a:extLst>
          </p:cNvPr>
          <p:cNvGraphicFramePr>
            <a:graphicFrameLocks/>
          </p:cNvGraphicFramePr>
          <p:nvPr>
            <p:extLst>
              <p:ext uri="{D42A27DB-BD31-4B8C-83A1-F6EECF244321}">
                <p14:modId xmlns:p14="http://schemas.microsoft.com/office/powerpoint/2010/main" val="3392494441"/>
              </p:ext>
            </p:extLst>
          </p:nvPr>
        </p:nvGraphicFramePr>
        <p:xfrm>
          <a:off x="611186" y="3863016"/>
          <a:ext cx="20135089" cy="6438193"/>
        </p:xfrm>
        <a:graphic>
          <a:graphicData uri="http://schemas.openxmlformats.org/drawingml/2006/table">
            <a:tbl>
              <a:tblPr firstRow="1" bandRow="1">
                <a:tableStyleId>{5C22544A-7EE6-4342-B048-85BDC9FD1C3A}</a:tableStyleId>
              </a:tblPr>
              <a:tblGrid>
                <a:gridCol w="2954014">
                  <a:extLst>
                    <a:ext uri="{9D8B030D-6E8A-4147-A177-3AD203B41FA5}">
                      <a16:colId xmlns:a16="http://schemas.microsoft.com/office/drawing/2014/main" val="20000"/>
                    </a:ext>
                  </a:extLst>
                </a:gridCol>
                <a:gridCol w="4284410">
                  <a:extLst>
                    <a:ext uri="{9D8B030D-6E8A-4147-A177-3AD203B41FA5}">
                      <a16:colId xmlns:a16="http://schemas.microsoft.com/office/drawing/2014/main" val="20001"/>
                    </a:ext>
                  </a:extLst>
                </a:gridCol>
                <a:gridCol w="3926018">
                  <a:extLst>
                    <a:ext uri="{9D8B030D-6E8A-4147-A177-3AD203B41FA5}">
                      <a16:colId xmlns:a16="http://schemas.microsoft.com/office/drawing/2014/main" val="20002"/>
                    </a:ext>
                  </a:extLst>
                </a:gridCol>
                <a:gridCol w="3909726">
                  <a:extLst>
                    <a:ext uri="{9D8B030D-6E8A-4147-A177-3AD203B41FA5}">
                      <a16:colId xmlns:a16="http://schemas.microsoft.com/office/drawing/2014/main" val="20003"/>
                    </a:ext>
                  </a:extLst>
                </a:gridCol>
                <a:gridCol w="5060921">
                  <a:extLst>
                    <a:ext uri="{9D8B030D-6E8A-4147-A177-3AD203B41FA5}">
                      <a16:colId xmlns:a16="http://schemas.microsoft.com/office/drawing/2014/main" val="20004"/>
                    </a:ext>
                  </a:extLst>
                </a:gridCol>
              </a:tblGrid>
              <a:tr h="901042">
                <a:tc>
                  <a:txBody>
                    <a:bodyPr/>
                    <a:lstStyle/>
                    <a:p>
                      <a:pPr algn="ctr"/>
                      <a:endParaRPr lang="en-US" sz="3500" kern="1200" dirty="0">
                        <a:solidFill>
                          <a:schemeClr val="dk1"/>
                        </a:solidFill>
                        <a:latin typeface="Arial" panose="020B0604020202020204" pitchFamily="34" charset="0"/>
                        <a:ea typeface="+mn-ea"/>
                        <a:cs typeface="Arial" panose="020B0604020202020204" pitchFamily="34" charset="0"/>
                      </a:endParaRPr>
                    </a:p>
                  </a:txBody>
                  <a:tcPr marL="167792" marR="167792" marT="83896" marB="83896"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1845717">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People</a:t>
                      </a:r>
                    </a:p>
                  </a:txBody>
                  <a:tcPr marL="167792" marR="167792" marT="83896" marB="83896"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Records Management resources</a:t>
                      </a:r>
                      <a:r>
                        <a:rPr lang="en-US" sz="2200" baseline="0" dirty="0">
                          <a:latin typeface="Arial" panose="020B0604020202020204" pitchFamily="34" charset="0"/>
                          <a:cs typeface="Arial" panose="020B0604020202020204" pitchFamily="34" charset="0"/>
                        </a:rPr>
                        <a:t> focused on file room maintenance</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No information governance resources</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Someone has responsibility for Information Governance but not a formal title</a:t>
                      </a: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Information Governance lead with visibility across law department</a:t>
                      </a:r>
                      <a:r>
                        <a:rPr lang="en-US" sz="2200" baseline="0" dirty="0">
                          <a:latin typeface="Arial" panose="020B0604020202020204" pitchFamily="34" charset="0"/>
                          <a:cs typeface="Arial" panose="020B0604020202020204" pitchFamily="34" charset="0"/>
                        </a:rPr>
                        <a:t> &amp; company</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Records</a:t>
                      </a:r>
                      <a:r>
                        <a:rPr lang="en-US" sz="2200" baseline="0" dirty="0">
                          <a:latin typeface="Arial" panose="020B0604020202020204" pitchFamily="34" charset="0"/>
                          <a:cs typeface="Arial" panose="020B0604020202020204" pitchFamily="34" charset="0"/>
                        </a:rPr>
                        <a:t> &amp; Information Governance team with senior representation in law department &amp; across company</a:t>
                      </a:r>
                      <a:endParaRPr lang="en-US" sz="2200" dirty="0">
                        <a:latin typeface="Arial" panose="020B0604020202020204" pitchFamily="34" charset="0"/>
                        <a:cs typeface="Arial" panose="020B0604020202020204" pitchFamily="34" charset="0"/>
                      </a:endParaRPr>
                    </a:p>
                  </a:txBody>
                  <a:tcPr marL="167792" marR="167792" marT="83896" marB="83896"/>
                </a:tc>
                <a:extLst>
                  <a:ext uri="{0D108BD9-81ED-4DB2-BD59-A6C34878D82A}">
                    <a16:rowId xmlns:a16="http://schemas.microsoft.com/office/drawing/2014/main" val="10001"/>
                  </a:ext>
                </a:extLst>
              </a:tr>
              <a:tr h="1845717">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Processes</a:t>
                      </a:r>
                    </a:p>
                  </a:txBody>
                  <a:tcPr marL="167792" marR="167792" marT="83896" marB="83896"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 defined records processes outside of  Retention</a:t>
                      </a:r>
                      <a:r>
                        <a:rPr lang="en-US" sz="2200" baseline="0" dirty="0">
                          <a:latin typeface="Arial" panose="020B0604020202020204" pitchFamily="34" charset="0"/>
                          <a:cs typeface="Arial" panose="020B0604020202020204" pitchFamily="34" charset="0"/>
                        </a:rPr>
                        <a:t> Schedule</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Data governance processes defined</a:t>
                      </a:r>
                      <a:r>
                        <a:rPr lang="en-US" sz="2200" baseline="0" dirty="0">
                          <a:latin typeface="Arial" panose="020B0604020202020204" pitchFamily="34" charset="0"/>
                          <a:cs typeface="Arial" panose="020B0604020202020204" pitchFamily="34" charset="0"/>
                        </a:rPr>
                        <a:t> but no accountability for implementation</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Processes defined &amp; implemented</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Monitoring</a:t>
                      </a:r>
                      <a:r>
                        <a:rPr lang="en-US" sz="2200" baseline="0" dirty="0">
                          <a:latin typeface="Arial" panose="020B0604020202020204" pitchFamily="34" charset="0"/>
                          <a:cs typeface="Arial" panose="020B0604020202020204" pitchFamily="34" charset="0"/>
                        </a:rPr>
                        <a:t> for compliance</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Thorough</a:t>
                      </a:r>
                      <a:r>
                        <a:rPr lang="en-US" sz="2200" baseline="0" dirty="0">
                          <a:latin typeface="Arial" panose="020B0604020202020204" pitchFamily="34" charset="0"/>
                          <a:cs typeface="Arial" panose="020B0604020202020204" pitchFamily="34" charset="0"/>
                        </a:rPr>
                        <a:t> data classification, governance, &amp; disposition process</a:t>
                      </a:r>
                    </a:p>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Fully enforced through technology &amp; management oversight</a:t>
                      </a:r>
                      <a:endParaRPr lang="en-US" sz="2200" dirty="0">
                        <a:latin typeface="Arial" panose="020B0604020202020204" pitchFamily="34" charset="0"/>
                        <a:cs typeface="Arial" panose="020B0604020202020204" pitchFamily="34" charset="0"/>
                      </a:endParaRPr>
                    </a:p>
                  </a:txBody>
                  <a:tcPr marL="167792" marR="167792" marT="83896" marB="83896"/>
                </a:tc>
                <a:extLst>
                  <a:ext uri="{0D108BD9-81ED-4DB2-BD59-A6C34878D82A}">
                    <a16:rowId xmlns:a16="http://schemas.microsoft.com/office/drawing/2014/main" val="10002"/>
                  </a:ext>
                </a:extLst>
              </a:tr>
              <a:tr h="1845717">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Technology</a:t>
                      </a:r>
                    </a:p>
                  </a:txBody>
                  <a:tcPr marL="167792" marR="167792" marT="83896" marB="83896"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Basic file management system in place</a:t>
                      </a: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Automated enforcement of retention</a:t>
                      </a:r>
                      <a:r>
                        <a:rPr lang="en-US" sz="2200" baseline="0" dirty="0">
                          <a:latin typeface="Arial" panose="020B0604020202020204" pitchFamily="34" charset="0"/>
                          <a:cs typeface="Arial" panose="020B0604020202020204" pitchFamily="34" charset="0"/>
                        </a:rPr>
                        <a:t> schedule</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Advanced tools</a:t>
                      </a:r>
                      <a:r>
                        <a:rPr lang="en-US" sz="2200" baseline="0" dirty="0">
                          <a:latin typeface="Arial" panose="020B0604020202020204" pitchFamily="34" charset="0"/>
                          <a:cs typeface="Arial" panose="020B0604020202020204" pitchFamily="34" charset="0"/>
                        </a:rPr>
                        <a:t> for both records retention &amp; email archiving</a:t>
                      </a: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Leading</a:t>
                      </a:r>
                      <a:r>
                        <a:rPr lang="en-US" sz="2200" baseline="0" dirty="0">
                          <a:latin typeface="Arial" panose="020B0604020202020204" pitchFamily="34" charset="0"/>
                          <a:cs typeface="Arial" panose="020B0604020202020204" pitchFamily="34" charset="0"/>
                        </a:rPr>
                        <a:t> edge technology for information governance &amp; records retention; integrated with all relevant legal systems for automated disposition</a:t>
                      </a:r>
                      <a:endParaRPr lang="en-US" sz="2200" dirty="0">
                        <a:latin typeface="Arial" panose="020B0604020202020204" pitchFamily="34" charset="0"/>
                        <a:cs typeface="Arial" panose="020B0604020202020204" pitchFamily="34" charset="0"/>
                      </a:endParaRPr>
                    </a:p>
                  </a:txBody>
                  <a:tcPr marL="167792" marR="167792" marT="83896" marB="83896"/>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2147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15</a:t>
            </a:fld>
            <a:endParaRPr lang="en-US" dirty="0"/>
          </a:p>
        </p:txBody>
      </p:sp>
      <p:sp>
        <p:nvSpPr>
          <p:cNvPr id="18" name="Title 20"/>
          <p:cNvSpPr txBox="1">
            <a:spLocks/>
          </p:cNvSpPr>
          <p:nvPr/>
        </p:nvSpPr>
        <p:spPr>
          <a:xfrm>
            <a:off x="603249" y="273049"/>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HR Processes</a:t>
            </a:r>
          </a:p>
        </p:txBody>
      </p:sp>
      <p:sp>
        <p:nvSpPr>
          <p:cNvPr id="21" name="Oval 20">
            <a:extLst>
              <a:ext uri="{FF2B5EF4-FFF2-40B4-BE49-F238E27FC236}">
                <a16:creationId xmlns:a16="http://schemas.microsoft.com/office/drawing/2014/main" id="{310C35D2-047E-3348-B9E6-FD0BD62ABA97}"/>
              </a:ext>
            </a:extLst>
          </p:cNvPr>
          <p:cNvSpPr/>
          <p:nvPr/>
        </p:nvSpPr>
        <p:spPr>
          <a:xfrm>
            <a:off x="22710557" y="3618994"/>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2710557" y="5558532"/>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A57FC04C-209F-1F4F-BE14-2293B30F2F1E}"/>
              </a:ext>
            </a:extLst>
          </p:cNvPr>
          <p:cNvGraphicFramePr>
            <a:graphicFrameLocks/>
          </p:cNvGraphicFramePr>
          <p:nvPr>
            <p:extLst>
              <p:ext uri="{D42A27DB-BD31-4B8C-83A1-F6EECF244321}">
                <p14:modId xmlns:p14="http://schemas.microsoft.com/office/powerpoint/2010/main" val="2234189661"/>
              </p:ext>
            </p:extLst>
          </p:nvPr>
        </p:nvGraphicFramePr>
        <p:xfrm>
          <a:off x="460157" y="2061181"/>
          <a:ext cx="22250400" cy="10452980"/>
        </p:xfrm>
        <a:graphic>
          <a:graphicData uri="http://schemas.openxmlformats.org/drawingml/2006/table">
            <a:tbl>
              <a:tblPr firstRow="1" bandRow="1">
                <a:tableStyleId>{5C22544A-7EE6-4342-B048-85BDC9FD1C3A}</a:tableStyleId>
              </a:tblPr>
              <a:tblGrid>
                <a:gridCol w="1989138">
                  <a:extLst>
                    <a:ext uri="{9D8B030D-6E8A-4147-A177-3AD203B41FA5}">
                      <a16:colId xmlns:a16="http://schemas.microsoft.com/office/drawing/2014/main" val="20000"/>
                    </a:ext>
                  </a:extLst>
                </a:gridCol>
                <a:gridCol w="3956049">
                  <a:extLst>
                    <a:ext uri="{9D8B030D-6E8A-4147-A177-3AD203B41FA5}">
                      <a16:colId xmlns:a16="http://schemas.microsoft.com/office/drawing/2014/main" val="20001"/>
                    </a:ext>
                  </a:extLst>
                </a:gridCol>
                <a:gridCol w="4654551">
                  <a:extLst>
                    <a:ext uri="{9D8B030D-6E8A-4147-A177-3AD203B41FA5}">
                      <a16:colId xmlns:a16="http://schemas.microsoft.com/office/drawing/2014/main" val="20002"/>
                    </a:ext>
                  </a:extLst>
                </a:gridCol>
                <a:gridCol w="5715000">
                  <a:extLst>
                    <a:ext uri="{9D8B030D-6E8A-4147-A177-3AD203B41FA5}">
                      <a16:colId xmlns:a16="http://schemas.microsoft.com/office/drawing/2014/main" val="20003"/>
                    </a:ext>
                  </a:extLst>
                </a:gridCol>
                <a:gridCol w="5935662">
                  <a:extLst>
                    <a:ext uri="{9D8B030D-6E8A-4147-A177-3AD203B41FA5}">
                      <a16:colId xmlns:a16="http://schemas.microsoft.com/office/drawing/2014/main" val="20004"/>
                    </a:ext>
                  </a:extLst>
                </a:gridCol>
              </a:tblGrid>
              <a:tr h="373286">
                <a:tc>
                  <a:txBody>
                    <a:bodyPr/>
                    <a:lstStyle/>
                    <a:p>
                      <a:pPr algn="ctr"/>
                      <a:endParaRPr lang="en-US" sz="3400" kern="1200" dirty="0">
                        <a:solidFill>
                          <a:schemeClr val="dk1"/>
                        </a:solidFill>
                        <a:latin typeface="Arial" panose="020B0604020202020204" pitchFamily="34" charset="0"/>
                        <a:ea typeface="+mn-ea"/>
                        <a:cs typeface="Arial" panose="020B0604020202020204" pitchFamily="34" charset="0"/>
                      </a:endParaRPr>
                    </a:p>
                  </a:txBody>
                  <a:tcPr marL="167792" marR="167792" marT="83896" marB="83896"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marL="0" indent="0" algn="ctr">
                        <a:buFont typeface="Arial" panose="020B0604020202020204" pitchFamily="34" charset="0"/>
                        <a:buNone/>
                      </a:pP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marL="0" indent="0" algn="ctr">
                        <a:buFont typeface="Arial" panose="020B0604020202020204" pitchFamily="34" charset="0"/>
                        <a:buNone/>
                      </a:pP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2064933">
                <a:tc>
                  <a:txBody>
                    <a:body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HR Strategy</a:t>
                      </a:r>
                    </a:p>
                  </a:txBody>
                  <a:tcPr marL="167792" marR="167792" marT="83896" marB="83896" anchor="ctr"/>
                </a:tc>
                <a:tc>
                  <a:txBody>
                    <a:bodyPr/>
                    <a:lstStyle/>
                    <a:p>
                      <a:pPr marL="171450" marR="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Org. employs HR tactics but has no overarching HR strategy</a:t>
                      </a:r>
                    </a:p>
                    <a:p>
                      <a:pPr marL="171450" marR="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HR activity is mostly putting out fires</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Org. has a written HR strategy that employees know &amp; understand, but it is not always executed well. </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Departmental HR metrics tracked &amp; reported but numbers not improving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HR function is ancillary or siloed—an afterthought</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Org. has a written HR strategy that all workers are familiar with &amp; cooperate in furthering.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Strategy tends to focus on protecting the short- to mid-term interests of Legal rather than the long view or needs of broader org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Departmental HR metrics tracked &amp; reported &amp; numbers show steady improvement</a:t>
                      </a:r>
                    </a:p>
                  </a:txBody>
                  <a:tcPr marL="167792" marR="167792" marT="83896" marB="83896"/>
                </a:tc>
                <a:tc>
                  <a:txBody>
                    <a:bodyPr/>
                    <a:lstStyle/>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Mature HR strategy tailored to reflect the needs to the larger business, not just the LD</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Strategy reflects not only current business needs but anticipates needs over the next 5-10 years</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HR is fully integrated into the LD overall business strategy</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Departmental HR metrics outperform similar orgs</a:t>
                      </a:r>
                    </a:p>
                  </a:txBody>
                  <a:tcPr marL="68580" marR="68580" marT="0" marB="0"/>
                </a:tc>
                <a:extLst>
                  <a:ext uri="{0D108BD9-81ED-4DB2-BD59-A6C34878D82A}">
                    <a16:rowId xmlns:a16="http://schemas.microsoft.com/office/drawing/2014/main" val="10001"/>
                  </a:ext>
                </a:extLst>
              </a:tr>
              <a:tr h="1522362">
                <a:tc>
                  <a:txBody>
                    <a:body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Leadership Development</a:t>
                      </a:r>
                    </a:p>
                  </a:txBody>
                  <a:tcPr marL="167792" marR="167792" marT="83896" marB="83896" anchor="ctr"/>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Arial" panose="020B0604020202020204" pitchFamily="34" charset="0"/>
                          <a:ea typeface="+mn-ea"/>
                          <a:cs typeface="Arial" panose="020B0604020202020204" pitchFamily="34" charset="0"/>
                        </a:rPr>
                        <a:t>Leaders have a weak bond with teams, teams have a poor understanding of what to do &amp; act mostly to avoid punishment &amp; get rewards</a:t>
                      </a:r>
                      <a:r>
                        <a:rPr lang="en-US" sz="1800" dirty="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Leaders are developing stronger bonds with teams, teams are developing understanding of what to do &amp; do it willingly</a:t>
                      </a:r>
                    </a:p>
                  </a:txBody>
                  <a:tcPr marL="167792" marR="167792" marT="83896" marB="83896"/>
                </a:tc>
                <a:tc>
                  <a:txBody>
                    <a:bodyPr/>
                    <a:lstStyle/>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Leaders have strong bond with teams, teams understand what to do &amp; are eager to do it </a:t>
                      </a:r>
                    </a:p>
                  </a:txBody>
                  <a:tcPr marL="167792" marR="167792" marT="83896" marB="83896"/>
                </a:tc>
                <a:tc>
                  <a:txBody>
                    <a:bodyPr/>
                    <a:lstStyle/>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Leaders inspire others to constantly grow both in &amp; out of work</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Teams anticipate organizational needs &amp; proactively address them without being asked </a:t>
                      </a:r>
                    </a:p>
                  </a:txBody>
                  <a:tcPr marL="167792" marR="167792" marT="83896" marB="83896"/>
                </a:tc>
                <a:extLst>
                  <a:ext uri="{0D108BD9-81ED-4DB2-BD59-A6C34878D82A}">
                    <a16:rowId xmlns:a16="http://schemas.microsoft.com/office/drawing/2014/main" val="10002"/>
                  </a:ext>
                </a:extLst>
              </a:tr>
              <a:tr h="2237860">
                <a:tc>
                  <a:txBody>
                    <a:body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Talent Pipeline</a:t>
                      </a:r>
                    </a:p>
                  </a:txBody>
                  <a:tcPr marL="167792" marR="167792" marT="83896" marB="83896" anchor="ctr"/>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Weak pipeline – org. has no reputation or bad reputation &amp; people do not want to work there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Org. relies on job posting sites, recruiters, &amp; other non-organic means of talent acquisition</a:t>
                      </a:r>
                    </a:p>
                  </a:txBody>
                  <a:tcPr marL="167792" marR="167792" marT="83896" marB="83896"/>
                </a:tc>
                <a:tc>
                  <a:txBody>
                    <a:bodyPr/>
                    <a:lstStyle/>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Developing pipeline – org. building reputation for being a good place to work</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Org. is developing relationships with schools, industry groups, &amp; other organic sources of talent acquisition</a:t>
                      </a:r>
                    </a:p>
                  </a:txBody>
                  <a:tcPr marL="68580" marR="68580" marT="0" marB="0"/>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Strong pipeline – people have heard of the org. &amp; want to work there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Candidates hear about employment opportunities organically through schools, industry groups, etc.</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Cost &amp; time to acquire talent goes down as more &amp; more high-quality candidates seek out the org. proactively </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Very strong pipeline—very strong candidates proactively network with the org. &amp; develop relationships with it even when no openings are available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Cost &amp; time to acquire are greatly reduced. </a:t>
                      </a:r>
                    </a:p>
                  </a:txBody>
                  <a:tcPr marL="167792" marR="167792" marT="83896" marB="83896"/>
                </a:tc>
                <a:extLst>
                  <a:ext uri="{0D108BD9-81ED-4DB2-BD59-A6C34878D82A}">
                    <a16:rowId xmlns:a16="http://schemas.microsoft.com/office/drawing/2014/main" val="10003"/>
                  </a:ext>
                </a:extLst>
              </a:tr>
              <a:tr h="2336218">
                <a:tc>
                  <a:txBody>
                    <a:body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Departmental Culture</a:t>
                      </a:r>
                    </a:p>
                  </a:txBody>
                  <a:tcPr marL="167792" marR="167792" marT="83896" marB="83896" anchor="ctr"/>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“Every man for himself” culture—employees are uninspired &amp; just there to get a paycheck</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High turnover</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Higher likelihood of unethical behavior</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Former employees badmouth the org. after leaving</a:t>
                      </a:r>
                    </a:p>
                  </a:txBody>
                  <a:tcPr marL="167792" marR="167792" marT="83896" marB="83896"/>
                </a:tc>
                <a:tc>
                  <a:txBody>
                    <a:bodyPr/>
                    <a:lstStyle/>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Culture of “me” – employees try hard but still act mainly to help themselves</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Turnover &amp; unethical behavior are still real concerns</a:t>
                      </a:r>
                    </a:p>
                  </a:txBody>
                  <a:tcPr marL="68580" marR="68580" marT="0" marB="0"/>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“Team” culture – employees work hard to understand one another &amp; make sacrifices for the greater good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Morale is high &amp; motives are mostly pure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Legal teams adapt processes to deliver value to other departments rather than just worrying about CYA</a:t>
                      </a:r>
                    </a:p>
                  </a:txBody>
                  <a:tcPr marL="167792" marR="167792" marT="83896" marB="83896"/>
                </a:tc>
                <a:tc>
                  <a:txBody>
                    <a:bodyPr/>
                    <a:lstStyle/>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“Inspired” culture—LD culturally integrated with others, business partners, community orgs</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Barriers &amp; defensive behavior minimized; stakeholders can have real conversations</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Even after leaving the org., former employees continue to promote it</a:t>
                      </a:r>
                    </a:p>
                    <a:p>
                      <a:pPr marL="342900" marR="0" indent="-34290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Employees feel like they are constantly growing</a:t>
                      </a:r>
                    </a:p>
                  </a:txBody>
                  <a:tcPr marL="68580" marR="68580" marT="0" marB="0"/>
                </a:tc>
                <a:extLst>
                  <a:ext uri="{0D108BD9-81ED-4DB2-BD59-A6C34878D82A}">
                    <a16:rowId xmlns:a16="http://schemas.microsoft.com/office/drawing/2014/main" val="1817007054"/>
                  </a:ext>
                </a:extLst>
              </a:tr>
              <a:tr h="1458851">
                <a:tc>
                  <a:txBody>
                    <a:body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Training &amp; Development</a:t>
                      </a:r>
                    </a:p>
                  </a:txBody>
                  <a:tcPr marL="167792" marR="167792" marT="83896" marB="83896" anchor="ctr"/>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Training is perfunctory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Little opportunity for advancement</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Promotions are not perceived as fair</a:t>
                      </a:r>
                    </a:p>
                  </a:txBody>
                  <a:tcPr marL="167792" marR="167792" marT="83896" marB="83896"/>
                </a:tc>
                <a:tc>
                  <a:txBody>
                    <a:bodyPr/>
                    <a:lstStyle/>
                    <a:p>
                      <a:pPr marL="342900" marR="0" indent="-342900" algn="l" defTabSz="1828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Calibri" panose="020F0502020204030204" pitchFamily="34" charset="0"/>
                          <a:cs typeface="Arial" panose="020B0604020202020204" pitchFamily="34" charset="0"/>
                        </a:rPr>
                        <a:t>Fair &amp; logical system for training &amp; promoting workers</a:t>
                      </a:r>
                    </a:p>
                    <a:p>
                      <a:pPr marL="342900" marR="0" indent="-342900" algn="l" defTabSz="1828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Calibri" panose="020F0502020204030204" pitchFamily="34" charset="0"/>
                          <a:cs typeface="Arial" panose="020B0604020202020204" pitchFamily="34" charset="0"/>
                        </a:rPr>
                        <a:t>Training perceived as boring or irrelevant &amp; little variety in the kinds of promotions available </a:t>
                      </a:r>
                    </a:p>
                  </a:txBody>
                  <a:tcPr marL="68580" marR="68580" marT="0" marB="0"/>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Fair &amp; logical system for training &amp; promoting workers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Training is perceived as interesting &amp; relevant</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Creates ways for workers to grow along different paths, according to their skills &amp; interests</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Workers are empowered to develop their own career paths by pursuing different interests &amp; identifying &amp; working with new groups of people inside &amp; outside the org. in fluid ways that defy traditional linear, hierarchical career patterns</a:t>
                      </a:r>
                    </a:p>
                  </a:txBody>
                  <a:tcPr marL="167792" marR="167792" marT="83896" marB="83896"/>
                </a:tc>
                <a:extLst>
                  <a:ext uri="{0D108BD9-81ED-4DB2-BD59-A6C34878D82A}">
                    <a16:rowId xmlns:a16="http://schemas.microsoft.com/office/drawing/2014/main" val="1629502204"/>
                  </a:ext>
                </a:extLst>
              </a:tr>
            </a:tbl>
          </a:graphicData>
        </a:graphic>
      </p:graphicFrame>
      <p:sp>
        <p:nvSpPr>
          <p:cNvPr id="19" name="TextBox 18">
            <a:extLst>
              <a:ext uri="{FF2B5EF4-FFF2-40B4-BE49-F238E27FC236}">
                <a16:creationId xmlns:a16="http://schemas.microsoft.com/office/drawing/2014/main" id="{58E96703-CB11-AC4A-A801-AB47A6658CD4}"/>
              </a:ext>
            </a:extLst>
          </p:cNvPr>
          <p:cNvSpPr txBox="1"/>
          <p:nvPr/>
        </p:nvSpPr>
        <p:spPr>
          <a:xfrm>
            <a:off x="19967000" y="0"/>
            <a:ext cx="4420175"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2" name="TextBox 1">
            <a:extLst>
              <a:ext uri="{FF2B5EF4-FFF2-40B4-BE49-F238E27FC236}">
                <a16:creationId xmlns:a16="http://schemas.microsoft.com/office/drawing/2014/main" id="{EFDE7DA4-B0B8-4B0F-934E-A37802F0CC5A}"/>
              </a:ext>
            </a:extLst>
          </p:cNvPr>
          <p:cNvSpPr txBox="1"/>
          <p:nvPr/>
        </p:nvSpPr>
        <p:spPr>
          <a:xfrm>
            <a:off x="603249" y="1239446"/>
            <a:ext cx="18981738"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2">
                    <a:lumMod val="50000"/>
                  </a:schemeClr>
                </a:solidFill>
                <a:latin typeface="Source Sans Pro"/>
              </a:rPr>
              <a:t>Acquire talented, motivated people &amp; help them become even more talented &amp; motivated</a:t>
            </a:r>
          </a:p>
        </p:txBody>
      </p:sp>
    </p:spTree>
    <p:extLst>
      <p:ext uri="{BB962C8B-B14F-4D97-AF65-F5344CB8AC3E}">
        <p14:creationId xmlns:p14="http://schemas.microsoft.com/office/powerpoint/2010/main" val="372728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16</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Strategic Coverage Model</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Drive departmental efficiency by appropriately matching the nature &amp; risk of the work with the right level &amp; type of resources; be that internal, outside counsel, or managed services, LPOs, &amp; other service providers.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F8192DE7-AC00-4A4D-8FE0-EC6BA3C00964}"/>
              </a:ext>
            </a:extLst>
          </p:cNvPr>
          <p:cNvGraphicFramePr>
            <a:graphicFrameLocks/>
          </p:cNvGraphicFramePr>
          <p:nvPr>
            <p:extLst>
              <p:ext uri="{D42A27DB-BD31-4B8C-83A1-F6EECF244321}">
                <p14:modId xmlns:p14="http://schemas.microsoft.com/office/powerpoint/2010/main" val="1579471694"/>
              </p:ext>
            </p:extLst>
          </p:nvPr>
        </p:nvGraphicFramePr>
        <p:xfrm>
          <a:off x="611186" y="3863015"/>
          <a:ext cx="20135089" cy="7621099"/>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4323795">
                  <a:extLst>
                    <a:ext uri="{9D8B030D-6E8A-4147-A177-3AD203B41FA5}">
                      <a16:colId xmlns:a16="http://schemas.microsoft.com/office/drawing/2014/main" val="20002"/>
                    </a:ext>
                  </a:extLst>
                </a:gridCol>
                <a:gridCol w="4556381">
                  <a:extLst>
                    <a:ext uri="{9D8B030D-6E8A-4147-A177-3AD203B41FA5}">
                      <a16:colId xmlns:a16="http://schemas.microsoft.com/office/drawing/2014/main" val="20003"/>
                    </a:ext>
                  </a:extLst>
                </a:gridCol>
                <a:gridCol w="4625512">
                  <a:extLst>
                    <a:ext uri="{9D8B030D-6E8A-4147-A177-3AD203B41FA5}">
                      <a16:colId xmlns:a16="http://schemas.microsoft.com/office/drawing/2014/main" val="20004"/>
                    </a:ext>
                  </a:extLst>
                </a:gridCol>
              </a:tblGrid>
              <a:tr h="944507">
                <a:tc>
                  <a:txBody>
                    <a:bodyPr/>
                    <a:lstStyle/>
                    <a:p>
                      <a:pPr algn="ctr"/>
                      <a:endParaRPr lang="en-US" sz="3300" kern="1200" dirty="0">
                        <a:solidFill>
                          <a:schemeClr val="dk1"/>
                        </a:solidFill>
                        <a:latin typeface="Arial" panose="020B0604020202020204" pitchFamily="34" charset="0"/>
                        <a:ea typeface="+mn-ea"/>
                        <a:cs typeface="Arial" panose="020B0604020202020204" pitchFamily="34" charset="0"/>
                      </a:endParaRPr>
                    </a:p>
                  </a:txBody>
                  <a:tcPr marL="160388" marR="160388" marT="80194" marB="80194"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0388" marR="160388" marT="80194" marB="80194"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0388" marR="160388" marT="80194" marB="80194"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0388" marR="160388" marT="80194" marB="80194"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0388" marR="160388" marT="80194" marB="80194" anchor="ctr">
                    <a:solidFill>
                      <a:schemeClr val="accent4">
                        <a:lumMod val="75000"/>
                      </a:schemeClr>
                    </a:solidFill>
                  </a:tcPr>
                </a:tc>
                <a:extLst>
                  <a:ext uri="{0D108BD9-81ED-4DB2-BD59-A6C34878D82A}">
                    <a16:rowId xmlns:a16="http://schemas.microsoft.com/office/drawing/2014/main" val="10000"/>
                  </a:ext>
                </a:extLst>
              </a:tr>
              <a:tr h="1443491">
                <a:tc>
                  <a:txBody>
                    <a:bodyPr/>
                    <a:lstStyle/>
                    <a:p>
                      <a:r>
                        <a:rPr lang="en-US" sz="2400" b="1">
                          <a:latin typeface="Arial" panose="020B0604020202020204" pitchFamily="34" charset="0"/>
                          <a:cs typeface="Arial" panose="020B0604020202020204" pitchFamily="34" charset="0"/>
                        </a:rPr>
                        <a:t>Demand </a:t>
                      </a:r>
                      <a:r>
                        <a:rPr lang="en-US" sz="2400" b="1" dirty="0">
                          <a:latin typeface="Arial" panose="020B0604020202020204" pitchFamily="34" charset="0"/>
                          <a:cs typeface="Arial" panose="020B0604020202020204" pitchFamily="34" charset="0"/>
                        </a:rPr>
                        <a:t>Management</a:t>
                      </a:r>
                    </a:p>
                  </a:txBody>
                  <a:tcPr marL="160388" marR="160388" marT="80194" marB="80194" anchor="ctr"/>
                </a:tc>
                <a:tc>
                  <a:txBody>
                    <a:bodyPr/>
                    <a:lstStyle/>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Direct business stakeholder to legal interaction</a:t>
                      </a:r>
                    </a:p>
                  </a:txBody>
                  <a:tcPr marL="160388" marR="160388" marT="80194" marB="80194"/>
                </a:tc>
                <a:tc>
                  <a:txBody>
                    <a:bodyPr/>
                    <a:lstStyle/>
                    <a:p>
                      <a:pPr marL="171450" indent="-171450" algn="l">
                        <a:buFont typeface="Arial" panose="020B0604020202020204" pitchFamily="34" charset="0"/>
                        <a:buChar char="•"/>
                      </a:pPr>
                      <a:r>
                        <a:rPr lang="en-US" sz="2200" baseline="0" dirty="0">
                          <a:latin typeface="Arial" panose="020B0604020202020204" pitchFamily="34" charset="0"/>
                          <a:cs typeface="Arial" panose="020B0604020202020204" pitchFamily="34" charset="0"/>
                        </a:rPr>
                        <a:t>SharePoint accessible matrix to assist “who to call” for what</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Intake workflow or legal front gate to triage work to appropriate party</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Automated workflow &amp; intake, including self-service &amp; auto-assignment based on coverage, type, complexity</a:t>
                      </a:r>
                    </a:p>
                  </a:txBody>
                  <a:tcPr marL="160388" marR="160388" marT="80194" marB="80194"/>
                </a:tc>
                <a:extLst>
                  <a:ext uri="{0D108BD9-81ED-4DB2-BD59-A6C34878D82A}">
                    <a16:rowId xmlns:a16="http://schemas.microsoft.com/office/drawing/2014/main" val="10001"/>
                  </a:ext>
                </a:extLst>
              </a:tr>
              <a:tr h="1443491">
                <a:tc>
                  <a:txBody>
                    <a:bodyPr/>
                    <a:lstStyle/>
                    <a:p>
                      <a:r>
                        <a:rPr lang="en-US" sz="2400" b="1" dirty="0">
                          <a:latin typeface="Arial" panose="020B0604020202020204" pitchFamily="34" charset="0"/>
                          <a:cs typeface="Arial" panose="020B0604020202020204" pitchFamily="34" charset="0"/>
                        </a:rPr>
                        <a:t>Coverage</a:t>
                      </a:r>
                    </a:p>
                  </a:txBody>
                  <a:tcPr marL="160388" marR="160388" marT="80194" marB="801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Inconsistent</a:t>
                      </a:r>
                      <a:r>
                        <a:rPr lang="en-US" sz="2200" baseline="0" dirty="0">
                          <a:latin typeface="Arial" panose="020B0604020202020204" pitchFamily="34" charset="0"/>
                          <a:cs typeface="Arial" panose="020B0604020202020204" pitchFamily="34" charset="0"/>
                        </a:rPr>
                        <a:t> legal responsibilities for various types of work</a:t>
                      </a:r>
                    </a:p>
                  </a:txBody>
                  <a:tcPr marL="160388" marR="160388" marT="80194" marB="80194"/>
                </a:tc>
                <a:tc>
                  <a:txBody>
                    <a:bodyPr/>
                    <a:lstStyle/>
                    <a:p>
                      <a:pPr marL="171450" indent="-171450" algn="l">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Legal partners with business &amp; supporting functions to develop clear governance, processes, &amp; risk standards</a:t>
                      </a:r>
                      <a:r>
                        <a:rPr lang="en-US" sz="2200" dirty="0">
                          <a:effectLst/>
                          <a:latin typeface="Arial" panose="020B0604020202020204" pitchFamily="34" charset="0"/>
                          <a:cs typeface="Arial" panose="020B0604020202020204" pitchFamily="34" charset="0"/>
                        </a:rPr>
                        <a:t> </a:t>
                      </a:r>
                      <a:endParaRPr lang="en-US" sz="2200" baseline="0" dirty="0">
                        <a:latin typeface="Arial" panose="020B0604020202020204" pitchFamily="34" charset="0"/>
                        <a:cs typeface="Arial" panose="020B0604020202020204" pitchFamily="34" charset="0"/>
                      </a:endParaRP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More proactive engagement with the business &amp; alignment based on type &amp; location</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Fully collaborative partnership, accessibility &amp; interaction points depending on type/complexity of work</a:t>
                      </a:r>
                    </a:p>
                  </a:txBody>
                  <a:tcPr marL="160388" marR="160388" marT="80194" marB="80194"/>
                </a:tc>
                <a:extLst>
                  <a:ext uri="{0D108BD9-81ED-4DB2-BD59-A6C34878D82A}">
                    <a16:rowId xmlns:a16="http://schemas.microsoft.com/office/drawing/2014/main" val="10002"/>
                  </a:ext>
                </a:extLst>
              </a:tr>
              <a:tr h="1764267">
                <a:tc>
                  <a:txBody>
                    <a:bodyPr/>
                    <a:lstStyle/>
                    <a:p>
                      <a:r>
                        <a:rPr lang="en-US" sz="2400" b="1" dirty="0">
                          <a:latin typeface="Arial" panose="020B0604020202020204" pitchFamily="34" charset="0"/>
                          <a:cs typeface="Arial" panose="020B0604020202020204" pitchFamily="34" charset="0"/>
                        </a:rPr>
                        <a:t>Resource Allocation</a:t>
                      </a:r>
                    </a:p>
                  </a:txBody>
                  <a:tcPr marL="160388" marR="160388" marT="80194" marB="80194"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Inhouse teams &amp; overflow to outside counsel</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Targeted law firm staffing model &amp; targets for various major areas of work (focus on external resource allocation)</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Allocation of tasks to appropriate level of internal resource; consideration of alternative providers; OC used for expertise</a:t>
                      </a: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Business self serve where appropriate, legal manages exceptions/ bespoke matters’ extensive use of paralegals &amp; ecosystem of alternative providers</a:t>
                      </a:r>
                    </a:p>
                  </a:txBody>
                  <a:tcPr marL="160388" marR="160388" marT="80194" marB="80194"/>
                </a:tc>
                <a:extLst>
                  <a:ext uri="{0D108BD9-81ED-4DB2-BD59-A6C34878D82A}">
                    <a16:rowId xmlns:a16="http://schemas.microsoft.com/office/drawing/2014/main" val="10003"/>
                  </a:ext>
                </a:extLst>
              </a:tr>
              <a:tr h="1443491">
                <a:tc>
                  <a:txBody>
                    <a:bodyPr/>
                    <a:lstStyle/>
                    <a:p>
                      <a:r>
                        <a:rPr lang="en-US" sz="2400" b="1" dirty="0">
                          <a:latin typeface="Arial" panose="020B0604020202020204" pitchFamily="34" charset="0"/>
                          <a:cs typeface="Arial" panose="020B0604020202020204" pitchFamily="34" charset="0"/>
                        </a:rPr>
                        <a:t>Use of Alternative Service Providers</a:t>
                      </a:r>
                    </a:p>
                  </a:txBody>
                  <a:tcPr marL="160388" marR="160388" marT="80194" marB="80194"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Non-existent</a:t>
                      </a:r>
                    </a:p>
                  </a:txBody>
                  <a:tcPr marL="160388" marR="160388" marT="80194" marB="80194"/>
                </a:tc>
                <a:tc>
                  <a:txBody>
                    <a:bodyPr/>
                    <a:lstStyle/>
                    <a:p>
                      <a:pPr marL="171450" indent="-171450" algn="l">
                        <a:buFont typeface="Arial" panose="020B0604020202020204" pitchFamily="34" charset="0"/>
                        <a:buChar char="•"/>
                      </a:pPr>
                      <a:r>
                        <a:rPr lang="en-US" sz="2200" kern="1200" dirty="0">
                          <a:solidFill>
                            <a:schemeClr val="dk1"/>
                          </a:solidFill>
                          <a:latin typeface="Arial" panose="020B0604020202020204" pitchFamily="34" charset="0"/>
                          <a:ea typeface="+mn-ea"/>
                          <a:cs typeface="Arial" panose="020B0604020202020204" pitchFamily="34" charset="0"/>
                        </a:rPr>
                        <a:t>Use of </a:t>
                      </a:r>
                      <a:r>
                        <a:rPr lang="en-US" sz="2200" kern="1200" dirty="0" err="1">
                          <a:solidFill>
                            <a:schemeClr val="dk1"/>
                          </a:solidFill>
                          <a:latin typeface="Arial" panose="020B0604020202020204" pitchFamily="34" charset="0"/>
                          <a:ea typeface="+mn-ea"/>
                          <a:cs typeface="Arial" panose="020B0604020202020204" pitchFamily="34" charset="0"/>
                        </a:rPr>
                        <a:t>secondees</a:t>
                      </a:r>
                      <a:r>
                        <a:rPr lang="en-US" sz="2200" kern="1200" dirty="0">
                          <a:solidFill>
                            <a:schemeClr val="dk1"/>
                          </a:solidFill>
                          <a:latin typeface="Arial" panose="020B0604020202020204" pitchFamily="34" charset="0"/>
                          <a:ea typeface="+mn-ea"/>
                          <a:cs typeface="Arial" panose="020B0604020202020204" pitchFamily="34" charset="0"/>
                        </a:rPr>
                        <a:t> for specific individual gaps &amp;/or large low complexity projects</a:t>
                      </a:r>
                    </a:p>
                  </a:txBody>
                  <a:tcPr marL="160388" marR="160388" marT="80194" marB="80194"/>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Strategic use of ASPs for litigation &amp;/or </a:t>
                      </a:r>
                      <a:r>
                        <a:rPr lang="en-US" sz="2200" dirty="0" err="1">
                          <a:latin typeface="Arial" panose="020B0604020202020204" pitchFamily="34" charset="0"/>
                          <a:cs typeface="Arial" panose="020B0604020202020204" pitchFamily="34" charset="0"/>
                        </a:rPr>
                        <a:t>eDD</a:t>
                      </a:r>
                      <a:endParaRPr lang="en-US" sz="2200" baseline="0" dirty="0">
                        <a:latin typeface="Arial" panose="020B0604020202020204" pitchFamily="34" charset="0"/>
                        <a:cs typeface="Arial" panose="020B0604020202020204" pitchFamily="34" charset="0"/>
                      </a:endParaRPr>
                    </a:p>
                  </a:txBody>
                  <a:tcPr marL="160388" marR="160388" marT="80194" marB="8019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a:latin typeface="Arial" panose="020B0604020202020204" pitchFamily="34" charset="0"/>
                          <a:cs typeface="Arial" panose="020B0604020202020204" pitchFamily="34" charset="0"/>
                        </a:rPr>
                        <a:t>Centralized &amp; strategic use of ASP powered centers for contracts, due diligence, IP, compliance &amp; legal ops</a:t>
                      </a:r>
                    </a:p>
                  </a:txBody>
                  <a:tcPr marL="160388" marR="160388" marT="80194" marB="80194"/>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534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17</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000" dirty="0">
                <a:solidFill>
                  <a:schemeClr val="tx1"/>
                </a:solidFill>
              </a:rPr>
              <a:t>Culture &amp; Organizational Development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Work collaboratively across the legal ecosystem to create consistent global processes from onboarding, to regular departmental communications, to </a:t>
            </a:r>
            <a:r>
              <a:rPr lang="en-US" sz="3200">
                <a:solidFill>
                  <a:schemeClr val="bg2">
                    <a:lumMod val="50000"/>
                  </a:schemeClr>
                </a:solidFill>
                <a:latin typeface="Source Sans Pro"/>
              </a:rPr>
              <a:t>sophisticated all-hands </a:t>
            </a:r>
            <a:r>
              <a:rPr lang="en-US" sz="3200" dirty="0">
                <a:solidFill>
                  <a:schemeClr val="bg2">
                    <a:lumMod val="50000"/>
                  </a:schemeClr>
                </a:solidFill>
                <a:latin typeface="Source Sans Pro"/>
              </a:rPr>
              <a:t>off-sites.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C5876101-98D1-4B47-95A1-5F9C3F0FA333}"/>
              </a:ext>
            </a:extLst>
          </p:cNvPr>
          <p:cNvGraphicFramePr>
            <a:graphicFrameLocks/>
          </p:cNvGraphicFramePr>
          <p:nvPr>
            <p:extLst>
              <p:ext uri="{D42A27DB-BD31-4B8C-83A1-F6EECF244321}">
                <p14:modId xmlns:p14="http://schemas.microsoft.com/office/powerpoint/2010/main" val="1342174405"/>
              </p:ext>
            </p:extLst>
          </p:nvPr>
        </p:nvGraphicFramePr>
        <p:xfrm>
          <a:off x="611187" y="3863016"/>
          <a:ext cx="20135088" cy="8534143"/>
        </p:xfrm>
        <a:graphic>
          <a:graphicData uri="http://schemas.openxmlformats.org/drawingml/2006/table">
            <a:tbl>
              <a:tblPr firstRow="1" bandRow="1">
                <a:tableStyleId>{5C22544A-7EE6-4342-B048-85BDC9FD1C3A}</a:tableStyleId>
              </a:tblPr>
              <a:tblGrid>
                <a:gridCol w="3207966">
                  <a:extLst>
                    <a:ext uri="{9D8B030D-6E8A-4147-A177-3AD203B41FA5}">
                      <a16:colId xmlns:a16="http://schemas.microsoft.com/office/drawing/2014/main" val="20000"/>
                    </a:ext>
                  </a:extLst>
                </a:gridCol>
                <a:gridCol w="4259868">
                  <a:extLst>
                    <a:ext uri="{9D8B030D-6E8A-4147-A177-3AD203B41FA5}">
                      <a16:colId xmlns:a16="http://schemas.microsoft.com/office/drawing/2014/main" val="20001"/>
                    </a:ext>
                  </a:extLst>
                </a:gridCol>
                <a:gridCol w="3825598">
                  <a:extLst>
                    <a:ext uri="{9D8B030D-6E8A-4147-A177-3AD203B41FA5}">
                      <a16:colId xmlns:a16="http://schemas.microsoft.com/office/drawing/2014/main" val="20002"/>
                    </a:ext>
                  </a:extLst>
                </a:gridCol>
                <a:gridCol w="4293337">
                  <a:extLst>
                    <a:ext uri="{9D8B030D-6E8A-4147-A177-3AD203B41FA5}">
                      <a16:colId xmlns:a16="http://schemas.microsoft.com/office/drawing/2014/main" val="20003"/>
                    </a:ext>
                  </a:extLst>
                </a:gridCol>
                <a:gridCol w="4548319">
                  <a:extLst>
                    <a:ext uri="{9D8B030D-6E8A-4147-A177-3AD203B41FA5}">
                      <a16:colId xmlns:a16="http://schemas.microsoft.com/office/drawing/2014/main" val="20004"/>
                    </a:ext>
                  </a:extLst>
                </a:gridCol>
              </a:tblGrid>
              <a:tr h="734423">
                <a:tc>
                  <a:txBody>
                    <a:bodyPr/>
                    <a:lstStyle/>
                    <a:p>
                      <a:pPr algn="ctr"/>
                      <a:endParaRPr lang="en-US" sz="3300" dirty="0"/>
                    </a:p>
                  </a:txBody>
                  <a:tcPr marL="157864" marR="157864" marT="78932" marB="78932" anchor="ctr">
                    <a:noFill/>
                  </a:tcPr>
                </a:tc>
                <a:tc>
                  <a:txBody>
                    <a:bodyPr/>
                    <a:lstStyle/>
                    <a:p>
                      <a:pPr algn="ctr"/>
                      <a:r>
                        <a:rPr lang="en-US" sz="3000" dirty="0">
                          <a:latin typeface="Arial" charset="0"/>
                          <a:ea typeface="Arial" charset="0"/>
                          <a:cs typeface="Arial" charset="0"/>
                        </a:rPr>
                        <a:t>Under Developed</a:t>
                      </a:r>
                    </a:p>
                  </a:txBody>
                  <a:tcPr marL="157864" marR="157864" marT="78932" marB="78932" anchor="ctr">
                    <a:solidFill>
                      <a:srgbClr val="C00000"/>
                    </a:solidFill>
                  </a:tcPr>
                </a:tc>
                <a:tc>
                  <a:txBody>
                    <a:bodyPr/>
                    <a:lstStyle/>
                    <a:p>
                      <a:pPr algn="ctr"/>
                      <a:r>
                        <a:rPr lang="en-US" sz="3000" dirty="0">
                          <a:latin typeface="Arial" charset="0"/>
                          <a:ea typeface="Arial" charset="0"/>
                          <a:cs typeface="Arial" charset="0"/>
                        </a:rPr>
                        <a:t>Developing</a:t>
                      </a:r>
                    </a:p>
                  </a:txBody>
                  <a:tcPr marL="157864" marR="157864" marT="78932" marB="78932" anchor="ctr">
                    <a:solidFill>
                      <a:srgbClr val="FFC000"/>
                    </a:solidFill>
                  </a:tcPr>
                </a:tc>
                <a:tc>
                  <a:txBody>
                    <a:bodyPr/>
                    <a:lstStyle/>
                    <a:p>
                      <a:pPr algn="ctr"/>
                      <a:r>
                        <a:rPr lang="en-US" sz="3000" dirty="0">
                          <a:latin typeface="Arial" charset="0"/>
                          <a:ea typeface="Arial" charset="0"/>
                          <a:cs typeface="Arial" charset="0"/>
                        </a:rPr>
                        <a:t>Efficient</a:t>
                      </a:r>
                    </a:p>
                  </a:txBody>
                  <a:tcPr marL="157864" marR="157864" marT="78932" marB="78932" anchor="ctr">
                    <a:solidFill>
                      <a:srgbClr val="92D050"/>
                    </a:solidFill>
                  </a:tcPr>
                </a:tc>
                <a:tc>
                  <a:txBody>
                    <a:bodyPr/>
                    <a:lstStyle/>
                    <a:p>
                      <a:pPr algn="ctr"/>
                      <a:r>
                        <a:rPr lang="en-US" sz="3000" dirty="0">
                          <a:latin typeface="Arial" charset="0"/>
                          <a:ea typeface="Arial" charset="0"/>
                          <a:cs typeface="Arial" charset="0"/>
                        </a:rPr>
                        <a:t>Best In Class</a:t>
                      </a:r>
                    </a:p>
                  </a:txBody>
                  <a:tcPr marL="157864" marR="157864" marT="78932" marB="78932" anchor="ctr">
                    <a:solidFill>
                      <a:schemeClr val="accent4">
                        <a:lumMod val="75000"/>
                      </a:schemeClr>
                    </a:solidFill>
                  </a:tcPr>
                </a:tc>
                <a:extLst>
                  <a:ext uri="{0D108BD9-81ED-4DB2-BD59-A6C34878D82A}">
                    <a16:rowId xmlns:a16="http://schemas.microsoft.com/office/drawing/2014/main" val="10000"/>
                  </a:ext>
                </a:extLst>
              </a:tr>
              <a:tr h="1604947">
                <a:tc>
                  <a:txBody>
                    <a:bodyPr/>
                    <a:lstStyle/>
                    <a:p>
                      <a:pPr marL="0" indent="0">
                        <a:buFont typeface="Arial" panose="020B0604020202020204" pitchFamily="34" charset="0"/>
                        <a:buNone/>
                      </a:pPr>
                      <a:r>
                        <a:rPr lang="en-US" sz="2400" b="1" dirty="0">
                          <a:latin typeface="Arial"/>
                          <a:cs typeface="Arial"/>
                        </a:rPr>
                        <a:t>Responsiveness</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No real connection to the team reflecting a lack </a:t>
                      </a:r>
                      <a:r>
                        <a:rPr lang="en-US" sz="2000" kern="1200" baseline="0">
                          <a:solidFill>
                            <a:schemeClr val="dk1"/>
                          </a:solidFill>
                          <a:latin typeface="Arial" panose="020B0604020202020204" pitchFamily="34" charset="0"/>
                          <a:ea typeface="+mn-ea"/>
                          <a:cs typeface="Arial" panose="020B0604020202020204" pitchFamily="34" charset="0"/>
                        </a:rPr>
                        <a:t>of understanding </a:t>
                      </a:r>
                      <a:r>
                        <a:rPr lang="en-US" sz="2000" kern="1200" baseline="0" dirty="0">
                          <a:solidFill>
                            <a:schemeClr val="dk1"/>
                          </a:solidFill>
                          <a:latin typeface="Arial" panose="020B0604020202020204" pitchFamily="34" charset="0"/>
                          <a:ea typeface="+mn-ea"/>
                          <a:cs typeface="Arial" panose="020B0604020202020204" pitchFamily="34" charset="0"/>
                        </a:rPr>
                        <a:t>of the need to address critical company or org changes</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Action limited mostly to critical events &amp; then only on an ad hoc basis.  Limited consideration to messaging</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Appreciation of the need &amp; value; Plan mostly based on events rather than part of a strategic plan</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Plan in place ahead of events.  Key messaged tied to goals, strategy &amp; mission/vision</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Immediate ability to respond to critical company or </a:t>
                      </a:r>
                      <a:r>
                        <a:rPr lang="en-US" sz="2000" kern="1200" baseline="0" dirty="0" err="1">
                          <a:solidFill>
                            <a:schemeClr val="dk1"/>
                          </a:solidFill>
                          <a:latin typeface="Arial" panose="020B0604020202020204" pitchFamily="34" charset="0"/>
                          <a:ea typeface="+mn-ea"/>
                          <a:cs typeface="Arial" panose="020B0604020202020204" pitchFamily="34" charset="0"/>
                        </a:rPr>
                        <a:t>dept</a:t>
                      </a:r>
                      <a:r>
                        <a:rPr lang="en-US" sz="2000" kern="1200" baseline="0" dirty="0">
                          <a:solidFill>
                            <a:schemeClr val="dk1"/>
                          </a:solidFill>
                          <a:latin typeface="Arial" panose="020B0604020202020204" pitchFamily="34" charset="0"/>
                          <a:ea typeface="+mn-ea"/>
                          <a:cs typeface="Arial" panose="020B0604020202020204" pitchFamily="34" charset="0"/>
                        </a:rPr>
                        <a:t> events</a:t>
                      </a:r>
                    </a:p>
                  </a:txBody>
                  <a:tcPr marL="157864" marR="157864" marT="78932" marB="78932"/>
                </a:tc>
                <a:extLst>
                  <a:ext uri="{0D108BD9-81ED-4DB2-BD59-A6C34878D82A}">
                    <a16:rowId xmlns:a16="http://schemas.microsoft.com/office/drawing/2014/main" val="10002"/>
                  </a:ext>
                </a:extLst>
              </a:tr>
              <a:tr h="1604947">
                <a:tc>
                  <a:txBody>
                    <a:bodyPr/>
                    <a:lstStyle/>
                    <a:p>
                      <a:pPr marL="0" indent="0">
                        <a:buFont typeface="Arial" panose="020B0604020202020204" pitchFamily="34" charset="0"/>
                        <a:buNone/>
                      </a:pPr>
                      <a:r>
                        <a:rPr lang="en-US" sz="2400" b="1" dirty="0">
                          <a:latin typeface="Arial"/>
                          <a:cs typeface="Arial"/>
                        </a:rPr>
                        <a:t>Methods &amp; Cadence</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Ad hoc email only</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Team feels a lack of clear communication from the GC &amp; GC Staff</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Regular email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Irregular </a:t>
                      </a:r>
                      <a:r>
                        <a:rPr lang="en-US" sz="2000" kern="1200" baseline="0">
                          <a:solidFill>
                            <a:schemeClr val="dk1"/>
                          </a:solidFill>
                          <a:latin typeface="Arial" panose="020B0604020202020204" pitchFamily="34" charset="0"/>
                          <a:ea typeface="+mn-ea"/>
                          <a:cs typeface="Arial" panose="020B0604020202020204" pitchFamily="34" charset="0"/>
                        </a:rPr>
                        <a:t>All Hands </a:t>
                      </a:r>
                      <a:r>
                        <a:rPr lang="en-US" sz="2000" kern="1200" baseline="0" dirty="0">
                          <a:solidFill>
                            <a:schemeClr val="dk1"/>
                          </a:solidFill>
                          <a:latin typeface="Arial" panose="020B0604020202020204" pitchFamily="34" charset="0"/>
                          <a:ea typeface="+mn-ea"/>
                          <a:cs typeface="Arial" panose="020B0604020202020204" pitchFamily="34" charset="0"/>
                        </a:rPr>
                        <a:t>Meetings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Basic web portal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Team has some sense of key initiatives</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Regular email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Regular </a:t>
                      </a:r>
                      <a:r>
                        <a:rPr lang="en-US" sz="2000" kern="1200" baseline="0">
                          <a:solidFill>
                            <a:schemeClr val="dk1"/>
                          </a:solidFill>
                          <a:latin typeface="Arial" panose="020B0604020202020204" pitchFamily="34" charset="0"/>
                          <a:ea typeface="+mn-ea"/>
                          <a:cs typeface="Arial" panose="020B0604020202020204" pitchFamily="34" charset="0"/>
                        </a:rPr>
                        <a:t>All Hands</a:t>
                      </a:r>
                      <a:endParaRPr lang="en-US" sz="2000" kern="1200" baseline="0" dirty="0">
                        <a:solidFill>
                          <a:schemeClr val="dk1"/>
                        </a:solidFill>
                        <a:latin typeface="Arial" panose="020B0604020202020204" pitchFamily="34" charset="0"/>
                        <a:ea typeface="+mn-ea"/>
                        <a:cs typeface="Arial" panose="020B0604020202020204" pitchFamily="34" charset="0"/>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Comprehensive portal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Irregular </a:t>
                      </a:r>
                      <a:r>
                        <a:rPr lang="en-US" sz="2000" kern="1200" baseline="0">
                          <a:solidFill>
                            <a:schemeClr val="dk1"/>
                          </a:solidFill>
                          <a:latin typeface="Arial" panose="020B0604020202020204" pitchFamily="34" charset="0"/>
                          <a:ea typeface="+mn-ea"/>
                          <a:cs typeface="Arial" panose="020B0604020202020204" pitchFamily="34" charset="0"/>
                        </a:rPr>
                        <a:t>All Hands </a:t>
                      </a:r>
                      <a:r>
                        <a:rPr lang="en-US" sz="2000" kern="1200" baseline="0" dirty="0">
                          <a:solidFill>
                            <a:schemeClr val="dk1"/>
                          </a:solidFill>
                          <a:latin typeface="Arial" panose="020B0604020202020204" pitchFamily="34" charset="0"/>
                          <a:ea typeface="+mn-ea"/>
                          <a:cs typeface="Arial" panose="020B0604020202020204" pitchFamily="34" charset="0"/>
                        </a:rPr>
                        <a:t>Offsites</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Weekly Chalk Talks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Comprehensive Web Portal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Monthly or </a:t>
                      </a:r>
                      <a:r>
                        <a:rPr lang="en-US" sz="2000" kern="1200" baseline="0" dirty="0" err="1">
                          <a:solidFill>
                            <a:schemeClr val="dk1"/>
                          </a:solidFill>
                          <a:latin typeface="Arial" panose="020B0604020202020204" pitchFamily="34" charset="0"/>
                          <a:ea typeface="+mn-ea"/>
                          <a:cs typeface="Arial" panose="020B0604020202020204" pitchFamily="34" charset="0"/>
                        </a:rPr>
                        <a:t>Qtrly</a:t>
                      </a:r>
                      <a:r>
                        <a:rPr lang="en-US" sz="2000" kern="1200" baseline="0" dirty="0">
                          <a:solidFill>
                            <a:schemeClr val="dk1"/>
                          </a:solidFill>
                          <a:latin typeface="Arial" panose="020B0604020202020204" pitchFamily="34" charset="0"/>
                          <a:ea typeface="+mn-ea"/>
                          <a:cs typeface="Arial" panose="020B0604020202020204" pitchFamily="34" charset="0"/>
                        </a:rPr>
                        <a:t> </a:t>
                      </a:r>
                      <a:r>
                        <a:rPr lang="en-US" sz="2000" kern="1200" baseline="0">
                          <a:solidFill>
                            <a:schemeClr val="dk1"/>
                          </a:solidFill>
                          <a:latin typeface="Arial" panose="020B0604020202020204" pitchFamily="34" charset="0"/>
                          <a:ea typeface="+mn-ea"/>
                          <a:cs typeface="Arial" panose="020B0604020202020204" pitchFamily="34" charset="0"/>
                        </a:rPr>
                        <a:t>All Hands</a:t>
                      </a:r>
                      <a:endParaRPr lang="en-US" sz="2000" kern="1200" baseline="0" dirty="0">
                        <a:solidFill>
                          <a:schemeClr val="dk1"/>
                        </a:solidFill>
                        <a:latin typeface="Arial" panose="020B0604020202020204" pitchFamily="34" charset="0"/>
                        <a:ea typeface="+mn-ea"/>
                        <a:cs typeface="Arial" panose="020B0604020202020204" pitchFamily="34" charset="0"/>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Annual Legal </a:t>
                      </a:r>
                      <a:r>
                        <a:rPr lang="en-US" sz="2000" kern="1200" baseline="0">
                          <a:solidFill>
                            <a:schemeClr val="dk1"/>
                          </a:solidFill>
                          <a:latin typeface="Arial" panose="020B0604020202020204" pitchFamily="34" charset="0"/>
                          <a:ea typeface="+mn-ea"/>
                          <a:cs typeface="Arial" panose="020B0604020202020204" pitchFamily="34" charset="0"/>
                        </a:rPr>
                        <a:t>All Hands </a:t>
                      </a:r>
                      <a:r>
                        <a:rPr lang="en-US" sz="2000" kern="1200" baseline="0" dirty="0">
                          <a:solidFill>
                            <a:schemeClr val="dk1"/>
                          </a:solidFill>
                          <a:latin typeface="Arial" panose="020B0604020202020204" pitchFamily="34" charset="0"/>
                          <a:ea typeface="+mn-ea"/>
                          <a:cs typeface="Arial" panose="020B0604020202020204" pitchFamily="34" charset="0"/>
                        </a:rPr>
                        <a:t>Offsite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Team fully informed &amp; speak to goals</a:t>
                      </a:r>
                    </a:p>
                  </a:txBody>
                  <a:tcPr marL="157864" marR="157864" marT="78932" marB="78932"/>
                </a:tc>
                <a:extLst>
                  <a:ext uri="{0D108BD9-81ED-4DB2-BD59-A6C34878D82A}">
                    <a16:rowId xmlns:a16="http://schemas.microsoft.com/office/drawing/2014/main" val="10003"/>
                  </a:ext>
                </a:extLst>
              </a:tr>
              <a:tr h="1341841">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Management</a:t>
                      </a:r>
                      <a:r>
                        <a:rPr lang="en-US" sz="2400" b="1" baseline="0" dirty="0">
                          <a:latin typeface="Arial" panose="020B0604020202020204" pitchFamily="34" charset="0"/>
                          <a:cs typeface="Arial" panose="020B0604020202020204" pitchFamily="34" charset="0"/>
                        </a:rPr>
                        <a:t> Focus on Career Development</a:t>
                      </a:r>
                      <a:endParaRPr lang="en-US" sz="2400" b="1" dirty="0">
                        <a:latin typeface="Arial" panose="020B0604020202020204" pitchFamily="34" charset="0"/>
                        <a:cs typeface="Arial" panose="020B0604020202020204" pitchFamily="34" charset="0"/>
                      </a:endParaRP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Ad hoc.  Not seen as a priority</a:t>
                      </a: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Developing guidelines &amp; used for senior attorney roles; </a:t>
                      </a:r>
                    </a:p>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No appreciation for the power of tools &amp; HR instruments</a:t>
                      </a: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All levels of legal </a:t>
                      </a:r>
                      <a:r>
                        <a:rPr lang="en-US" sz="2000" kern="1200" dirty="0" err="1">
                          <a:solidFill>
                            <a:schemeClr val="dk1"/>
                          </a:solidFill>
                          <a:latin typeface="Arial" panose="020B0604020202020204" pitchFamily="34" charset="0"/>
                          <a:ea typeface="+mn-ea"/>
                          <a:cs typeface="Arial" panose="020B0604020202020204" pitchFamily="34" charset="0"/>
                        </a:rPr>
                        <a:t>mgmt</a:t>
                      </a:r>
                      <a:r>
                        <a:rPr lang="en-US" sz="2000" kern="1200" dirty="0">
                          <a:solidFill>
                            <a:schemeClr val="dk1"/>
                          </a:solidFill>
                          <a:latin typeface="Arial" panose="020B0604020202020204" pitchFamily="34" charset="0"/>
                          <a:ea typeface="+mn-ea"/>
                          <a:cs typeface="Arial" panose="020B0604020202020204" pitchFamily="34" charset="0"/>
                        </a:rPr>
                        <a:t> leverage tools &amp; participate in dept planning</a:t>
                      </a:r>
                    </a:p>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Part of </a:t>
                      </a:r>
                      <a:r>
                        <a:rPr lang="en-US" sz="2000" kern="1200" dirty="0" err="1">
                          <a:solidFill>
                            <a:schemeClr val="dk1"/>
                          </a:solidFill>
                          <a:latin typeface="Arial" panose="020B0604020202020204" pitchFamily="34" charset="0"/>
                          <a:ea typeface="+mn-ea"/>
                          <a:cs typeface="Arial" panose="020B0604020202020204" pitchFamily="34" charset="0"/>
                        </a:rPr>
                        <a:t>dept</a:t>
                      </a:r>
                      <a:r>
                        <a:rPr lang="en-US" sz="2000" kern="1200" dirty="0">
                          <a:solidFill>
                            <a:schemeClr val="dk1"/>
                          </a:solidFill>
                          <a:latin typeface="Arial" panose="020B0604020202020204" pitchFamily="34" charset="0"/>
                          <a:ea typeface="+mn-ea"/>
                          <a:cs typeface="Arial" panose="020B0604020202020204" pitchFamily="34" charset="0"/>
                        </a:rPr>
                        <a:t> planning</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dirty="0">
                          <a:solidFill>
                            <a:schemeClr val="dk1"/>
                          </a:solidFill>
                          <a:latin typeface="Arial" panose="020B0604020202020204" pitchFamily="34" charset="0"/>
                          <a:ea typeface="+mn-ea"/>
                          <a:cs typeface="Arial" panose="020B0604020202020204" pitchFamily="34" charset="0"/>
                        </a:rPr>
                        <a:t>Leverage mentoring</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dirty="0">
                          <a:solidFill>
                            <a:schemeClr val="dk1"/>
                          </a:solidFill>
                          <a:latin typeface="Arial" panose="020B0604020202020204" pitchFamily="34" charset="0"/>
                          <a:ea typeface="+mn-ea"/>
                          <a:cs typeface="Arial" panose="020B0604020202020204" pitchFamily="34" charset="0"/>
                        </a:rPr>
                        <a:t>Leverages clear succession plans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dirty="0">
                          <a:solidFill>
                            <a:schemeClr val="dk1"/>
                          </a:solidFill>
                          <a:latin typeface="Arial" panose="020B0604020202020204" pitchFamily="34" charset="0"/>
                          <a:ea typeface="+mn-ea"/>
                          <a:cs typeface="Arial" panose="020B0604020202020204" pitchFamily="34" charset="0"/>
                        </a:rPr>
                        <a:t>Uses clear consistent feedback</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dirty="0">
                          <a:solidFill>
                            <a:schemeClr val="dk1"/>
                          </a:solidFill>
                          <a:latin typeface="Arial" panose="020B0604020202020204" pitchFamily="34" charset="0"/>
                          <a:ea typeface="+mn-ea"/>
                          <a:cs typeface="Arial" panose="020B0604020202020204" pitchFamily="34" charset="0"/>
                        </a:rPr>
                        <a:t>Core to </a:t>
                      </a:r>
                      <a:r>
                        <a:rPr lang="en-US" sz="2000" kern="1200" dirty="0" err="1">
                          <a:solidFill>
                            <a:schemeClr val="dk1"/>
                          </a:solidFill>
                          <a:latin typeface="Arial" panose="020B0604020202020204" pitchFamily="34" charset="0"/>
                          <a:ea typeface="+mn-ea"/>
                          <a:cs typeface="Arial" panose="020B0604020202020204" pitchFamily="34" charset="0"/>
                        </a:rPr>
                        <a:t>dept</a:t>
                      </a:r>
                      <a:r>
                        <a:rPr lang="en-US" sz="2000" kern="1200" dirty="0">
                          <a:solidFill>
                            <a:schemeClr val="dk1"/>
                          </a:solidFill>
                          <a:latin typeface="Arial" panose="020B0604020202020204" pitchFamily="34" charset="0"/>
                          <a:ea typeface="+mn-ea"/>
                          <a:cs typeface="Arial" panose="020B0604020202020204" pitchFamily="34" charset="0"/>
                        </a:rPr>
                        <a:t> culture</a:t>
                      </a:r>
                    </a:p>
                  </a:txBody>
                  <a:tcPr marL="157864" marR="157864" marT="78932" marB="78932"/>
                </a:tc>
                <a:extLst>
                  <a:ext uri="{0D108BD9-81ED-4DB2-BD59-A6C34878D82A}">
                    <a16:rowId xmlns:a16="http://schemas.microsoft.com/office/drawing/2014/main" val="10005"/>
                  </a:ext>
                </a:extLst>
              </a:tr>
              <a:tr h="1026113">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Organizational Structure</a:t>
                      </a: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None or Ad Hoc changes made to retain talent.  Titles</a:t>
                      </a:r>
                      <a:r>
                        <a:rPr lang="en-US" sz="2000" kern="1200" baseline="0" dirty="0">
                          <a:solidFill>
                            <a:schemeClr val="dk1"/>
                          </a:solidFill>
                          <a:latin typeface="Arial" panose="020B0604020202020204" pitchFamily="34" charset="0"/>
                          <a:ea typeface="+mn-ea"/>
                          <a:cs typeface="Arial" panose="020B0604020202020204" pitchFamily="34" charset="0"/>
                        </a:rPr>
                        <a:t> used to lure in talent vs. </a:t>
                      </a:r>
                      <a:r>
                        <a:rPr lang="en-US" sz="2000" kern="1200" baseline="0">
                          <a:solidFill>
                            <a:schemeClr val="dk1"/>
                          </a:solidFill>
                          <a:latin typeface="Arial" panose="020B0604020202020204" pitchFamily="34" charset="0"/>
                          <a:ea typeface="+mn-ea"/>
                          <a:cs typeface="Arial" panose="020B0604020202020204" pitchFamily="34" charset="0"/>
                        </a:rPr>
                        <a:t>being standard </a:t>
                      </a:r>
                      <a:r>
                        <a:rPr lang="en-US" sz="2000" kern="1200" baseline="0" dirty="0">
                          <a:solidFill>
                            <a:schemeClr val="dk1"/>
                          </a:solidFill>
                          <a:latin typeface="Arial" panose="020B0604020202020204" pitchFamily="34" charset="0"/>
                          <a:ea typeface="+mn-ea"/>
                          <a:cs typeface="Arial" panose="020B0604020202020204" pitchFamily="34" charset="0"/>
                        </a:rPr>
                        <a:t>criteria</a:t>
                      </a:r>
                      <a:endParaRPr lang="en-US" sz="2000" kern="1200" dirty="0">
                        <a:solidFill>
                          <a:schemeClr val="dk1"/>
                        </a:solidFill>
                        <a:latin typeface="Arial" panose="020B0604020202020204" pitchFamily="34" charset="0"/>
                        <a:ea typeface="+mn-ea"/>
                        <a:cs typeface="Arial" panose="020B0604020202020204" pitchFamily="34" charset="0"/>
                      </a:endParaRP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Limited use of org structure to create cross-training &amp; other prof dev </a:t>
                      </a:r>
                      <a:r>
                        <a:rPr lang="en-US" sz="2000" kern="1200" dirty="0" err="1">
                          <a:solidFill>
                            <a:schemeClr val="dk1"/>
                          </a:solidFill>
                          <a:latin typeface="Arial" panose="020B0604020202020204" pitchFamily="34" charset="0"/>
                          <a:ea typeface="+mn-ea"/>
                          <a:cs typeface="Arial" panose="020B0604020202020204" pitchFamily="34" charset="0"/>
                        </a:rPr>
                        <a:t>opps</a:t>
                      </a:r>
                      <a:r>
                        <a:rPr lang="en-US" sz="2000" kern="1200" dirty="0">
                          <a:solidFill>
                            <a:schemeClr val="dk1"/>
                          </a:solidFill>
                          <a:latin typeface="Arial" panose="020B0604020202020204" pitchFamily="34" charset="0"/>
                          <a:ea typeface="+mn-ea"/>
                          <a:cs typeface="Arial" panose="020B0604020202020204" pitchFamily="34" charset="0"/>
                        </a:rPr>
                        <a:t>.</a:t>
                      </a: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Clear focus with some effort to leverage structure</a:t>
                      </a:r>
                    </a:p>
                  </a:txBody>
                  <a:tcPr marL="157864" marR="157864" marT="78932" marB="78932"/>
                </a:tc>
                <a:tc>
                  <a:txBody>
                    <a:bodyPr/>
                    <a:lstStyle/>
                    <a:p>
                      <a:pPr marL="171450" indent="-171450" algn="l" defTabSz="457200" rtl="0" eaLnBrk="1" latinLnBrk="0" hangingPunct="1">
                        <a:buFont typeface="Arial"/>
                        <a:buChar char="•"/>
                      </a:pPr>
                      <a:r>
                        <a:rPr lang="en-US" sz="2000" kern="1200" dirty="0">
                          <a:solidFill>
                            <a:schemeClr val="dk1"/>
                          </a:solidFill>
                          <a:latin typeface="Arial" panose="020B0604020202020204" pitchFamily="34" charset="0"/>
                          <a:ea typeface="+mn-ea"/>
                          <a:cs typeface="Arial" panose="020B0604020202020204" pitchFamily="34" charset="0"/>
                        </a:rPr>
                        <a:t>Clear focus with extensive use of matrix &amp; other structures where appropriate</a:t>
                      </a:r>
                    </a:p>
                  </a:txBody>
                  <a:tcPr marL="157864" marR="157864" marT="78932" marB="78932"/>
                </a:tc>
                <a:extLst>
                  <a:ext uri="{0D108BD9-81ED-4DB2-BD59-A6C34878D82A}">
                    <a16:rowId xmlns:a16="http://schemas.microsoft.com/office/drawing/2014/main" val="10006"/>
                  </a:ext>
                </a:extLst>
              </a:tr>
              <a:tr h="1026113">
                <a:tc>
                  <a:txBody>
                    <a:bodyPr/>
                    <a:lstStyle/>
                    <a:p>
                      <a:pPr marL="0" indent="0">
                        <a:buFont typeface="Arial" panose="020B0604020202020204" pitchFamily="34" charset="0"/>
                        <a:buNone/>
                      </a:pPr>
                      <a:r>
                        <a:rPr lang="en-US" sz="2400" b="1" dirty="0">
                          <a:latin typeface="Arial"/>
                          <a:cs typeface="Arial"/>
                        </a:rPr>
                        <a:t>Onboarding</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No specific effort by the legal team; reliance on company onboarding</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dirty="0">
                          <a:solidFill>
                            <a:schemeClr val="dk1"/>
                          </a:solidFill>
                          <a:latin typeface="Arial" panose="020B0604020202020204" pitchFamily="34" charset="0"/>
                          <a:ea typeface="+mn-ea"/>
                          <a:cs typeface="Arial" panose="020B0604020202020204" pitchFamily="34" charset="0"/>
                        </a:rPr>
                        <a:t>Limited &amp; Ad Hoc by Region &amp; Office Location</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a:solidFill>
                            <a:schemeClr val="dk1"/>
                          </a:solidFill>
                          <a:latin typeface="Arial" panose="020B0604020202020204" pitchFamily="34" charset="0"/>
                          <a:ea typeface="+mn-ea"/>
                          <a:cs typeface="Arial" panose="020B0604020202020204" pitchFamily="34" charset="0"/>
                        </a:rPr>
                        <a:t>Standardized </a:t>
                      </a:r>
                      <a:r>
                        <a:rPr lang="en-US" sz="2000" kern="1200" baseline="0" dirty="0">
                          <a:solidFill>
                            <a:schemeClr val="dk1"/>
                          </a:solidFill>
                          <a:latin typeface="Arial" panose="020B0604020202020204" pitchFamily="34" charset="0"/>
                          <a:ea typeface="+mn-ea"/>
                          <a:cs typeface="Arial" panose="020B0604020202020204" pitchFamily="34" charset="0"/>
                        </a:rPr>
                        <a:t>across regions with no local </a:t>
                      </a:r>
                    </a:p>
                  </a:txBody>
                  <a:tcPr marL="157864" marR="157864" marT="78932" marB="78932"/>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2000" kern="1200" baseline="0">
                          <a:solidFill>
                            <a:schemeClr val="dk1"/>
                          </a:solidFill>
                          <a:latin typeface="Arial" panose="020B0604020202020204" pitchFamily="34" charset="0"/>
                          <a:ea typeface="+mn-ea"/>
                          <a:cs typeface="Arial" panose="020B0604020202020204" pitchFamily="34" charset="0"/>
                        </a:rPr>
                        <a:t>Standardized </a:t>
                      </a:r>
                      <a:r>
                        <a:rPr lang="en-US" sz="2000" kern="1200" baseline="0" dirty="0">
                          <a:solidFill>
                            <a:schemeClr val="dk1"/>
                          </a:solidFill>
                          <a:latin typeface="Arial" panose="020B0604020202020204" pitchFamily="34" charset="0"/>
                          <a:ea typeface="+mn-ea"/>
                          <a:cs typeface="Arial" panose="020B0604020202020204" pitchFamily="34" charset="0"/>
                        </a:rPr>
                        <a:t>Global Onboarding Processes specific to legal w regional variations</a:t>
                      </a:r>
                    </a:p>
                  </a:txBody>
                  <a:tcPr marL="157864" marR="157864" marT="78932" marB="7893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474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18</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Legal &amp; Compliance Risk Mgmt.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By acting diligently &amp; creating complete transparency within your organization or business, you invariably discover &amp; resolve many hidden risks, saving you &amp; your organization from easily avoidable losses.</a:t>
            </a:r>
          </a:p>
        </p:txBody>
      </p:sp>
      <p:sp>
        <p:nvSpPr>
          <p:cNvPr id="21" name="Oval 20">
            <a:extLst>
              <a:ext uri="{FF2B5EF4-FFF2-40B4-BE49-F238E27FC236}">
                <a16:creationId xmlns:a16="http://schemas.microsoft.com/office/drawing/2014/main" id="{310C35D2-047E-3348-B9E6-FD0BD62ABA97}"/>
              </a:ext>
            </a:extLst>
          </p:cNvPr>
          <p:cNvSpPr/>
          <p:nvPr/>
        </p:nvSpPr>
        <p:spPr>
          <a:xfrm>
            <a:off x="22312949" y="3811793"/>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2312949" y="5747632"/>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9796742C-7C90-CF4F-B01B-A29666492FA5}"/>
              </a:ext>
            </a:extLst>
          </p:cNvPr>
          <p:cNvGraphicFramePr>
            <a:graphicFrameLocks/>
          </p:cNvGraphicFramePr>
          <p:nvPr>
            <p:extLst>
              <p:ext uri="{D42A27DB-BD31-4B8C-83A1-F6EECF244321}">
                <p14:modId xmlns:p14="http://schemas.microsoft.com/office/powerpoint/2010/main" val="4127790696"/>
              </p:ext>
            </p:extLst>
          </p:nvPr>
        </p:nvGraphicFramePr>
        <p:xfrm>
          <a:off x="763587" y="3811793"/>
          <a:ext cx="20726400" cy="827904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1"/>
                    </a:ext>
                  </a:extLst>
                </a:gridCol>
                <a:gridCol w="4572002">
                  <a:extLst>
                    <a:ext uri="{9D8B030D-6E8A-4147-A177-3AD203B41FA5}">
                      <a16:colId xmlns:a16="http://schemas.microsoft.com/office/drawing/2014/main" val="20002"/>
                    </a:ext>
                  </a:extLst>
                </a:gridCol>
                <a:gridCol w="5943600">
                  <a:extLst>
                    <a:ext uri="{9D8B030D-6E8A-4147-A177-3AD203B41FA5}">
                      <a16:colId xmlns:a16="http://schemas.microsoft.com/office/drawing/2014/main" val="20003"/>
                    </a:ext>
                  </a:extLst>
                </a:gridCol>
                <a:gridCol w="5410198">
                  <a:extLst>
                    <a:ext uri="{9D8B030D-6E8A-4147-A177-3AD203B41FA5}">
                      <a16:colId xmlns:a16="http://schemas.microsoft.com/office/drawing/2014/main" val="20004"/>
                    </a:ext>
                  </a:extLst>
                </a:gridCol>
              </a:tblGrid>
              <a:tr h="796055">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1845716">
                <a:tc>
                  <a:txBody>
                    <a:bodyPr/>
                    <a:lstStyle/>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Corp. cannot identify or agree on key regulatory &amp; compliance risks, even informally</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Policies &amp; procedures do not exist or are siloed, poorly disseminated, poorly understood, outdated, or not taken seriously</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No controls or very weak controls.  No testing of controls</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No technology to support compliance, or technology is underutilized</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Executives do not model desired behavior</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Incidents may not be investigated &amp; remediated properly.  There is little or nothing done to prevent recurrence</a:t>
                      </a: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Compliance team may try to minimize all risk, rather than partnering with business people to help them achieve goals with an acceptable level of risk</a:t>
                      </a: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Corp. has a good idea of where key risks are, but no real data to back up suspicions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Policies are procedures are orderly &amp; made available, but not systematically disseminated &amp; tracked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Some controls &amp;/or testing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Basic compliance technology, like an incident management / case management platform.  Probably no GRC platform or GRC platform poorly used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Executives avoid bad behavior but do not necessarily model good behavior</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Incidents are investigated &amp; remediated, &amp; there are at least conversations about how to avoid recurrence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Risk is viewed as something to be managed, not eliminated or minimized</a:t>
                      </a:r>
                    </a:p>
                  </a:txBody>
                  <a:tcPr marL="167792" marR="167792" marT="83896" marB="83896"/>
                </a:tc>
                <a:tc>
                  <a:txBody>
                    <a:bodyPr/>
                    <a:lstStyle/>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Corp. knows where key risks are both on a company &amp; industry level &amp; has data to back up conclusions, but cannot necessarily anticipate future risks very well</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Policies &amp; procedures are systematically authored, edited, disseminated, &amp; tracked</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Controls &amp; testing of procedures in key business units &amp; business processes (</a:t>
                      </a:r>
                      <a:r>
                        <a:rPr lang="en-US" sz="2000" i="1" dirty="0">
                          <a:latin typeface="Arial" panose="020B0604020202020204" pitchFamily="34" charset="0"/>
                          <a:cs typeface="Arial" panose="020B0604020202020204" pitchFamily="34" charset="0"/>
                        </a:rPr>
                        <a:t>e.g., </a:t>
                      </a:r>
                      <a:r>
                        <a:rPr lang="en-US" sz="2000" dirty="0">
                          <a:latin typeface="Arial" panose="020B0604020202020204" pitchFamily="34" charset="0"/>
                          <a:cs typeface="Arial" panose="020B0604020202020204" pitchFamily="34" charset="0"/>
                        </a:rPr>
                        <a:t>new product development)</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Corp. has significant compliance technology, probably including a GRC platform, although it may not be used to its full potential. Effectiveness of program is tracked &amp; managed</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Executives are trained to model &amp; understand the importance of modeling good behavior, &amp; mostly do so</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Incidents are systematically investigated, remediated, &amp; may be mapped back to policies, procedures &amp; controls, which are sometimes updated to prevent future incidents</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Risk is viewed as something to be managed, not eliminated or minimized</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Corp. uses hard data to quantify current risk &amp; anticipate future risk</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Policies &amp; procedures are systematically authored, edited, disseminated, tracked, controlled &amp; tested at all appropriate levels, business units &amp; business processes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Corp. has GRC &amp; related technology &amp; fully uses it.  Compliance processes are streamlined &amp; all departments can enforce &amp; track them easily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Executives are trained to model exemplary behavior &amp; excel at doing so</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Incidents are systematically investigated, remediated, &amp; mapped back to policies, procedures &amp; controls, which are regularly updated to prevent future incidents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When risks are unavoidable, LD collaborates with leaders in other departments to arrive at a consciously chosen tradeoff on a risk/reward continuum</a:t>
                      </a:r>
                    </a:p>
                  </a:txBody>
                  <a:tcPr marL="167792" marR="167792" marT="83896" marB="8389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728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19</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Recoveries Initiatives</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Through careful selection of recovery initiatives, legal departments can bring revenue to the company while maintaining valuable business relationships &amp; avoiding costly litigation.</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EE74A06D-92C7-A84E-B1EB-0459FD704047}"/>
              </a:ext>
            </a:extLst>
          </p:cNvPr>
          <p:cNvGraphicFramePr>
            <a:graphicFrameLocks/>
          </p:cNvGraphicFramePr>
          <p:nvPr>
            <p:extLst/>
          </p:nvPr>
        </p:nvGraphicFramePr>
        <p:xfrm>
          <a:off x="761861" y="3863016"/>
          <a:ext cx="20135087" cy="6768594"/>
        </p:xfrm>
        <a:graphic>
          <a:graphicData uri="http://schemas.openxmlformats.org/drawingml/2006/table">
            <a:tbl>
              <a:tblPr firstRow="1" bandRow="1">
                <a:tableStyleId>{5C22544A-7EE6-4342-B048-85BDC9FD1C3A}</a:tableStyleId>
              </a:tblPr>
              <a:tblGrid>
                <a:gridCol w="21336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gridCol w="4458839">
                  <a:extLst>
                    <a:ext uri="{9D8B030D-6E8A-4147-A177-3AD203B41FA5}">
                      <a16:colId xmlns:a16="http://schemas.microsoft.com/office/drawing/2014/main" val="20002"/>
                    </a:ext>
                  </a:extLst>
                </a:gridCol>
                <a:gridCol w="3909726">
                  <a:extLst>
                    <a:ext uri="{9D8B030D-6E8A-4147-A177-3AD203B41FA5}">
                      <a16:colId xmlns:a16="http://schemas.microsoft.com/office/drawing/2014/main" val="20003"/>
                    </a:ext>
                  </a:extLst>
                </a:gridCol>
                <a:gridCol w="5060921">
                  <a:extLst>
                    <a:ext uri="{9D8B030D-6E8A-4147-A177-3AD203B41FA5}">
                      <a16:colId xmlns:a16="http://schemas.microsoft.com/office/drawing/2014/main" val="20004"/>
                    </a:ext>
                  </a:extLst>
                </a:gridCol>
              </a:tblGrid>
              <a:tr h="901042">
                <a:tc>
                  <a:txBody>
                    <a:bodyPr/>
                    <a:lstStyle/>
                    <a:p>
                      <a:pPr algn="ctr"/>
                      <a:endParaRPr lang="en-US" sz="3400" kern="1200" dirty="0">
                        <a:solidFill>
                          <a:schemeClr val="dk1"/>
                        </a:solidFill>
                        <a:latin typeface="Arial" panose="020B0604020202020204" pitchFamily="34" charset="0"/>
                        <a:ea typeface="+mn-ea"/>
                        <a:cs typeface="Arial" panose="020B0604020202020204" pitchFamily="34" charset="0"/>
                      </a:endParaRPr>
                    </a:p>
                  </a:txBody>
                  <a:tcPr marL="167792" marR="167792" marT="83896" marB="83896"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1845716">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Content</a:t>
                      </a:r>
                    </a:p>
                  </a:txBody>
                  <a:tcPr marL="167792" marR="167792" marT="83896" marB="83896"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Little or no recognition that recoveries could be a legitimate priority</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Unaware of most or all recoveries options</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LD is not systematic &amp; prudent in choosing which recoveries to pursue</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Pursues recoveries in an inappropriate way that destroys key business relationships</a:t>
                      </a:r>
                    </a:p>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Lengthy court battles distract executives from more fundamental business tasks</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LD recognizes recoveries as a potential priority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Aware of many recoveries options but does not sift through them systematically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Foregoes many valuable opportunities because it does not know how to pursue them without damaging relationships</a:t>
                      </a:r>
                    </a:p>
                    <a:p>
                      <a:pPr marL="171450" indent="-17145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LD recognizes recoveries as important &amp; sifts through them informally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Starts to have confidence in its ability to generate recoveries without causing undue damage to relationships</a:t>
                      </a:r>
                    </a:p>
                    <a:p>
                      <a:pPr marL="171450" indent="-17145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LD views recoveries as a strategic priority &amp; appoints a highly visible “champion” who leads them</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Company proactively monitors contractual obligations of business partners &amp; identifies opportunities for recovery</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LD is selective &amp; weights risks &amp; rewards of pursing recoveries based on:  Likelihood of recovery, possibility of litigation, cost of potential litigation, &amp; effect on business relationships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latin typeface="Arial" panose="020B0604020202020204" pitchFamily="34" charset="0"/>
                          <a:cs typeface="Arial" panose="020B0604020202020204" pitchFamily="34" charset="0"/>
                        </a:rPr>
                        <a:t>Recovery efforts actually improve business relationships, except in rare instances when damage is necessary &amp; justified</a:t>
                      </a:r>
                    </a:p>
                  </a:txBody>
                  <a:tcPr marL="167792" marR="167792" marT="83896" marB="8389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051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2</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Legal Operations Core Competencies Priorities</a:t>
            </a:r>
          </a:p>
        </p:txBody>
      </p:sp>
      <p:graphicFrame>
        <p:nvGraphicFramePr>
          <p:cNvPr id="12" name="Diagram 11">
            <a:extLst>
              <a:ext uri="{FF2B5EF4-FFF2-40B4-BE49-F238E27FC236}">
                <a16:creationId xmlns:a16="http://schemas.microsoft.com/office/drawing/2014/main" id="{25FFA481-F77E-2049-B219-FB05C3AAA768}"/>
              </a:ext>
            </a:extLst>
          </p:cNvPr>
          <p:cNvGraphicFramePr>
            <a:graphicFrameLocks noChangeAspect="1"/>
          </p:cNvGraphicFramePr>
          <p:nvPr>
            <p:extLst>
              <p:ext uri="{D42A27DB-BD31-4B8C-83A1-F6EECF244321}">
                <p14:modId xmlns:p14="http://schemas.microsoft.com/office/powerpoint/2010/main" val="165777228"/>
              </p:ext>
            </p:extLst>
          </p:nvPr>
        </p:nvGraphicFramePr>
        <p:xfrm>
          <a:off x="-455612" y="1672159"/>
          <a:ext cx="18745200" cy="12043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Oval 12">
            <a:extLst>
              <a:ext uri="{FF2B5EF4-FFF2-40B4-BE49-F238E27FC236}">
                <a16:creationId xmlns:a16="http://schemas.microsoft.com/office/drawing/2014/main" id="{AD7D852E-2441-3F49-B722-EA09060120A3}"/>
              </a:ext>
            </a:extLst>
          </p:cNvPr>
          <p:cNvSpPr/>
          <p:nvPr/>
        </p:nvSpPr>
        <p:spPr>
          <a:xfrm>
            <a:off x="19243611" y="4831626"/>
            <a:ext cx="1865376" cy="1865376"/>
          </a:xfrm>
          <a:prstGeom prst="ellipse">
            <a:avLst/>
          </a:prstGeom>
          <a:solidFill>
            <a:srgbClr val="F1B0AE"/>
          </a:solidFill>
          <a:ln>
            <a:noFill/>
          </a:ln>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r>
              <a:rPr lang="en-US" sz="2400" b="1" dirty="0">
                <a:solidFill>
                  <a:schemeClr val="tx1"/>
                </a:solidFill>
                <a:cs typeface="Arial" panose="020B0604020202020204" pitchFamily="34" charset="0"/>
              </a:rPr>
              <a:t>Low</a:t>
            </a:r>
          </a:p>
        </p:txBody>
      </p:sp>
      <p:sp>
        <p:nvSpPr>
          <p:cNvPr id="15" name="Oval 14">
            <a:extLst>
              <a:ext uri="{FF2B5EF4-FFF2-40B4-BE49-F238E27FC236}">
                <a16:creationId xmlns:a16="http://schemas.microsoft.com/office/drawing/2014/main" id="{615DE686-6241-A14D-9D2A-BAA3BC9BEC59}"/>
              </a:ext>
            </a:extLst>
          </p:cNvPr>
          <p:cNvSpPr/>
          <p:nvPr/>
        </p:nvSpPr>
        <p:spPr>
          <a:xfrm>
            <a:off x="19243611" y="7177947"/>
            <a:ext cx="1865376" cy="1865376"/>
          </a:xfrm>
          <a:prstGeom prst="ellipse">
            <a:avLst/>
          </a:prstGeom>
          <a:solidFill>
            <a:srgbClr val="F7E2B6"/>
          </a:solidFill>
          <a:ln>
            <a:noFill/>
          </a:ln>
        </p:spPr>
        <p:style>
          <a:lnRef idx="1">
            <a:schemeClr val="accent3"/>
          </a:lnRef>
          <a:fillRef idx="3">
            <a:schemeClr val="accent3"/>
          </a:fillRef>
          <a:effectRef idx="2">
            <a:schemeClr val="accent3"/>
          </a:effectRef>
          <a:fontRef idx="minor">
            <a:schemeClr val="lt1"/>
          </a:fontRef>
        </p:style>
        <p:txBody>
          <a:bodyPr wrap="none" lIns="0" tIns="0" rIns="0" bIns="0" rtlCol="0" anchor="ctr"/>
          <a:lstStyle/>
          <a:p>
            <a:pPr algn="ctr"/>
            <a:r>
              <a:rPr lang="en-US" sz="2400" b="1" dirty="0">
                <a:solidFill>
                  <a:schemeClr val="tx1"/>
                </a:solidFill>
                <a:cs typeface="Arial" panose="020B0604020202020204" pitchFamily="34" charset="0"/>
              </a:rPr>
              <a:t>Medium</a:t>
            </a:r>
          </a:p>
        </p:txBody>
      </p:sp>
      <p:sp>
        <p:nvSpPr>
          <p:cNvPr id="17" name="Oval 16">
            <a:extLst>
              <a:ext uri="{FF2B5EF4-FFF2-40B4-BE49-F238E27FC236}">
                <a16:creationId xmlns:a16="http://schemas.microsoft.com/office/drawing/2014/main" id="{93109B90-1C76-A047-9816-2282DA5E0571}"/>
              </a:ext>
            </a:extLst>
          </p:cNvPr>
          <p:cNvSpPr/>
          <p:nvPr/>
        </p:nvSpPr>
        <p:spPr>
          <a:xfrm>
            <a:off x="19243611" y="9522337"/>
            <a:ext cx="1865376" cy="1865376"/>
          </a:xfrm>
          <a:prstGeom prst="ellipse">
            <a:avLst/>
          </a:prstGeom>
          <a:solidFill>
            <a:schemeClr val="accent4">
              <a:lumMod val="40000"/>
              <a:lumOff val="60000"/>
            </a:schemeClr>
          </a:solidFill>
          <a:ln>
            <a:noFill/>
          </a:ln>
        </p:spPr>
        <p:style>
          <a:lnRef idx="1">
            <a:schemeClr val="accent4"/>
          </a:lnRef>
          <a:fillRef idx="3">
            <a:schemeClr val="accent4"/>
          </a:fillRef>
          <a:effectRef idx="2">
            <a:schemeClr val="accent4"/>
          </a:effectRef>
          <a:fontRef idx="minor">
            <a:schemeClr val="lt1"/>
          </a:fontRef>
        </p:style>
        <p:txBody>
          <a:bodyPr wrap="none" lIns="0" tIns="0" rIns="0" bIns="0" rtlCol="0" anchor="ctr"/>
          <a:lstStyle/>
          <a:p>
            <a:pPr algn="ctr"/>
            <a:r>
              <a:rPr lang="en-US" sz="2400" b="1" dirty="0">
                <a:solidFill>
                  <a:schemeClr val="tx1"/>
                </a:solidFill>
                <a:cs typeface="Arial" panose="020B0604020202020204" pitchFamily="34" charset="0"/>
              </a:rPr>
              <a:t>High</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7910211" y="2411524"/>
            <a:ext cx="4687582" cy="1569660"/>
          </a:xfrm>
          <a:prstGeom prst="rect">
            <a:avLst/>
          </a:prstGeom>
          <a:solidFill>
            <a:srgbClr val="C00000"/>
          </a:solidFill>
        </p:spPr>
        <p:txBody>
          <a:bodyPr wrap="square" rtlCol="0">
            <a:spAutoFit/>
          </a:bodyPr>
          <a:lstStyle/>
          <a:p>
            <a:r>
              <a:rPr lang="en-US" sz="2400" dirty="0">
                <a:solidFill>
                  <a:schemeClr val="bg1"/>
                </a:solidFill>
              </a:rPr>
              <a:t>Change the colors of the fills of the gray competencies to red, yellow or green to reflect the priority you assign to that capability</a:t>
            </a:r>
          </a:p>
        </p:txBody>
      </p:sp>
    </p:spTree>
    <p:extLst>
      <p:ext uri="{BB962C8B-B14F-4D97-AF65-F5344CB8AC3E}">
        <p14:creationId xmlns:p14="http://schemas.microsoft.com/office/powerpoint/2010/main" val="99923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3" grpId="0" animBg="1"/>
      <p:bldP spid="1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20</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Maturity Survey</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2308324"/>
          </a:xfrm>
          <a:prstGeom prst="rect">
            <a:avLst/>
          </a:prstGeom>
          <a:solidFill>
            <a:srgbClr val="C00000"/>
          </a:solidFill>
        </p:spPr>
        <p:txBody>
          <a:bodyPr wrap="square" rtlCol="0">
            <a:spAutoFit/>
          </a:bodyPr>
          <a:lstStyle/>
          <a:p>
            <a:r>
              <a:rPr lang="en-US" sz="2400" dirty="0">
                <a:solidFill>
                  <a:schemeClr val="bg1"/>
                </a:solidFill>
              </a:rPr>
              <a:t>Edit the data in the chart &amp; you will see a picture of your maturity for each competency of where you are today &amp; what you would like to achieve in the future, sorted by decreasing priority.</a:t>
            </a:r>
          </a:p>
        </p:txBody>
      </p:sp>
      <p:graphicFrame>
        <p:nvGraphicFramePr>
          <p:cNvPr id="10" name="Chart 9">
            <a:extLst>
              <a:ext uri="{FF2B5EF4-FFF2-40B4-BE49-F238E27FC236}">
                <a16:creationId xmlns:a16="http://schemas.microsoft.com/office/drawing/2014/main" id="{CF495DA5-D018-5345-AB14-2F37989C49D0}"/>
              </a:ext>
            </a:extLst>
          </p:cNvPr>
          <p:cNvGraphicFramePr/>
          <p:nvPr>
            <p:extLst>
              <p:ext uri="{D42A27DB-BD31-4B8C-83A1-F6EECF244321}">
                <p14:modId xmlns:p14="http://schemas.microsoft.com/office/powerpoint/2010/main" val="844820452"/>
              </p:ext>
            </p:extLst>
          </p:nvPr>
        </p:nvGraphicFramePr>
        <p:xfrm>
          <a:off x="458787" y="3581400"/>
          <a:ext cx="21553308" cy="89362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a:extLst>
              <a:ext uri="{FF2B5EF4-FFF2-40B4-BE49-F238E27FC236}">
                <a16:creationId xmlns:a16="http://schemas.microsoft.com/office/drawing/2014/main" id="{AD8C457E-F89F-CD4C-958B-0C1A6C34AFEA}"/>
              </a:ext>
            </a:extLst>
          </p:cNvPr>
          <p:cNvGraphicFramePr>
            <a:graphicFrameLocks noGrp="1"/>
          </p:cNvGraphicFramePr>
          <p:nvPr>
            <p:extLst>
              <p:ext uri="{D42A27DB-BD31-4B8C-83A1-F6EECF244321}">
                <p14:modId xmlns:p14="http://schemas.microsoft.com/office/powerpoint/2010/main" val="2652460290"/>
              </p:ext>
            </p:extLst>
          </p:nvPr>
        </p:nvGraphicFramePr>
        <p:xfrm>
          <a:off x="6859586" y="3202209"/>
          <a:ext cx="14554200" cy="607791"/>
        </p:xfrm>
        <a:graphic>
          <a:graphicData uri="http://schemas.openxmlformats.org/drawingml/2006/table">
            <a:tbl>
              <a:tblPr firstRow="1" bandRow="1">
                <a:tableStyleId>{5C22544A-7EE6-4342-B048-85BDC9FD1C3A}</a:tableStyleId>
              </a:tblPr>
              <a:tblGrid>
                <a:gridCol w="3688122">
                  <a:extLst>
                    <a:ext uri="{9D8B030D-6E8A-4147-A177-3AD203B41FA5}">
                      <a16:colId xmlns:a16="http://schemas.microsoft.com/office/drawing/2014/main" val="3963841579"/>
                    </a:ext>
                  </a:extLst>
                </a:gridCol>
                <a:gridCol w="3608807">
                  <a:extLst>
                    <a:ext uri="{9D8B030D-6E8A-4147-A177-3AD203B41FA5}">
                      <a16:colId xmlns:a16="http://schemas.microsoft.com/office/drawing/2014/main" val="876001374"/>
                    </a:ext>
                  </a:extLst>
                </a:gridCol>
                <a:gridCol w="3648462">
                  <a:extLst>
                    <a:ext uri="{9D8B030D-6E8A-4147-A177-3AD203B41FA5}">
                      <a16:colId xmlns:a16="http://schemas.microsoft.com/office/drawing/2014/main" val="2491792802"/>
                    </a:ext>
                  </a:extLst>
                </a:gridCol>
                <a:gridCol w="3608809">
                  <a:extLst>
                    <a:ext uri="{9D8B030D-6E8A-4147-A177-3AD203B41FA5}">
                      <a16:colId xmlns:a16="http://schemas.microsoft.com/office/drawing/2014/main" val="1769127780"/>
                    </a:ext>
                  </a:extLst>
                </a:gridCol>
              </a:tblGrid>
              <a:tr h="607791">
                <a:tc>
                  <a:txBody>
                    <a:bodyPr/>
                    <a:lstStyle/>
                    <a:p>
                      <a:pPr algn="ctr"/>
                      <a:r>
                        <a:rPr lang="en-US" sz="2000" dirty="0">
                          <a:latin typeface="Arial" panose="020B0604020202020204" pitchFamily="34" charset="0"/>
                          <a:cs typeface="Arial" panose="020B0604020202020204" pitchFamily="34" charset="0"/>
                        </a:rPr>
                        <a:t>Under Developed</a:t>
                      </a:r>
                    </a:p>
                  </a:txBody>
                  <a:tcPr marL="113183" marR="113183" marT="56593" marB="56593" anchor="ctr">
                    <a:solidFill>
                      <a:srgbClr val="C00000"/>
                    </a:solidFill>
                  </a:tcPr>
                </a:tc>
                <a:tc>
                  <a:txBody>
                    <a:bodyPr/>
                    <a:lstStyle/>
                    <a:p>
                      <a:pPr algn="ctr"/>
                      <a:r>
                        <a:rPr lang="en-US" sz="2000" dirty="0">
                          <a:latin typeface="Arial" panose="020B0604020202020204" pitchFamily="34" charset="0"/>
                          <a:cs typeface="Arial" panose="020B0604020202020204" pitchFamily="34" charset="0"/>
                        </a:rPr>
                        <a:t>Developing</a:t>
                      </a:r>
                    </a:p>
                  </a:txBody>
                  <a:tcPr marL="113183" marR="113183" marT="56593" marB="56593" anchor="ctr">
                    <a:solidFill>
                      <a:srgbClr val="FFC000"/>
                    </a:solidFill>
                  </a:tcPr>
                </a:tc>
                <a:tc>
                  <a:txBody>
                    <a:bodyPr/>
                    <a:lstStyle/>
                    <a:p>
                      <a:pPr algn="ctr"/>
                      <a:r>
                        <a:rPr lang="en-US" sz="2000" dirty="0">
                          <a:latin typeface="Arial" panose="020B0604020202020204" pitchFamily="34" charset="0"/>
                          <a:cs typeface="Arial" panose="020B0604020202020204" pitchFamily="34" charset="0"/>
                        </a:rPr>
                        <a:t>Efficient</a:t>
                      </a:r>
                    </a:p>
                  </a:txBody>
                  <a:tcPr marL="113183" marR="113183" marT="56593" marB="56593" anchor="ctr">
                    <a:solidFill>
                      <a:srgbClr val="92D050"/>
                    </a:solidFill>
                  </a:tcPr>
                </a:tc>
                <a:tc>
                  <a:txBody>
                    <a:bodyPr/>
                    <a:lstStyle/>
                    <a:p>
                      <a:pPr algn="ctr"/>
                      <a:r>
                        <a:rPr lang="en-US" sz="2000" dirty="0">
                          <a:latin typeface="Arial" panose="020B0604020202020204" pitchFamily="34" charset="0"/>
                          <a:cs typeface="Arial" panose="020B0604020202020204" pitchFamily="34" charset="0"/>
                        </a:rPr>
                        <a:t>Best In Class</a:t>
                      </a:r>
                    </a:p>
                  </a:txBody>
                  <a:tcPr marL="113183" marR="113183" marT="56593" marB="56593" anchor="ctr">
                    <a:solidFill>
                      <a:srgbClr val="006600"/>
                    </a:solidFill>
                  </a:tcPr>
                </a:tc>
                <a:extLst>
                  <a:ext uri="{0D108BD9-81ED-4DB2-BD59-A6C34878D82A}">
                    <a16:rowId xmlns:a16="http://schemas.microsoft.com/office/drawing/2014/main" val="788112526"/>
                  </a:ext>
                </a:extLst>
              </a:tr>
            </a:tbl>
          </a:graphicData>
        </a:graphic>
      </p:graphicFrame>
    </p:spTree>
    <p:extLst>
      <p:ext uri="{BB962C8B-B14F-4D97-AF65-F5344CB8AC3E}">
        <p14:creationId xmlns:p14="http://schemas.microsoft.com/office/powerpoint/2010/main" val="424107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ashville"/>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0" y="7619"/>
            <a:ext cx="24387175" cy="1370838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32067" y="-36155"/>
            <a:ext cx="24387176" cy="13795927"/>
          </a:xfrm>
          <a:prstGeom prst="rect">
            <a:avLst/>
          </a:prstGeom>
          <a:gradFill>
            <a:gsLst>
              <a:gs pos="33000">
                <a:srgbClr val="1E3453">
                  <a:alpha val="84000"/>
                </a:srgbClr>
              </a:gs>
              <a:gs pos="100000">
                <a:schemeClr val="accent2">
                  <a:alpha val="84000"/>
                </a:schemeClr>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stretch>
            <a:fillRect/>
          </a:stretch>
        </p:blipFill>
        <p:spPr>
          <a:xfrm>
            <a:off x="9156876" y="7219953"/>
            <a:ext cx="6136108" cy="1371600"/>
          </a:xfrm>
          <a:prstGeom prst="rect">
            <a:avLst/>
          </a:prstGeom>
        </p:spPr>
      </p:pic>
      <p:sp>
        <p:nvSpPr>
          <p:cNvPr id="2" name="Rounded Rectangle 1"/>
          <p:cNvSpPr/>
          <p:nvPr/>
        </p:nvSpPr>
        <p:spPr>
          <a:xfrm>
            <a:off x="11104375" y="-1371600"/>
            <a:ext cx="2178424" cy="5029200"/>
          </a:xfrm>
          <a:prstGeom prst="roundRect">
            <a:avLst/>
          </a:prstGeom>
          <a:solidFill>
            <a:schemeClr val="accent1">
              <a:alpha val="8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itle 1"/>
          <p:cNvSpPr txBox="1">
            <a:spLocks/>
          </p:cNvSpPr>
          <p:nvPr/>
        </p:nvSpPr>
        <p:spPr>
          <a:xfrm>
            <a:off x="3659187" y="4419600"/>
            <a:ext cx="17131486" cy="2711451"/>
          </a:xfrm>
          <a:prstGeom prst="rect">
            <a:avLst/>
          </a:prstGeom>
        </p:spPr>
        <p:txBody>
          <a:bodyPr vert="horz" lIns="243852" tIns="121926" rIns="243852" bIns="121926" rtlCol="0" anchor="ctr">
            <a:normAutofit/>
          </a:bodyPr>
          <a:lstStyle>
            <a:lvl1pPr algn="ctr" defTabSz="1219261" rtl="0" eaLnBrk="1" latinLnBrk="0" hangingPunct="1">
              <a:spcBef>
                <a:spcPct val="0"/>
              </a:spcBef>
              <a:buNone/>
              <a:defRPr sz="7500" kern="1200">
                <a:solidFill>
                  <a:schemeClr val="bg2"/>
                </a:solidFill>
                <a:latin typeface="Raleway ExtraBold"/>
                <a:ea typeface="+mj-ea"/>
                <a:cs typeface="Raleway ExtraBold"/>
              </a:defRPr>
            </a:lvl1pPr>
          </a:lstStyle>
          <a:p>
            <a:r>
              <a:rPr lang="en-US" sz="14400" b="1" dirty="0">
                <a:solidFill>
                  <a:schemeClr val="bg1"/>
                </a:solidFill>
                <a:latin typeface="Source Sans Pro"/>
                <a:cs typeface="Source Sans Pro"/>
              </a:rPr>
              <a:t>Thank You!</a:t>
            </a:r>
          </a:p>
        </p:txBody>
      </p:sp>
      <p:sp>
        <p:nvSpPr>
          <p:cNvPr id="8" name="Rectangle 7"/>
          <p:cNvSpPr/>
          <p:nvPr/>
        </p:nvSpPr>
        <p:spPr>
          <a:xfrm>
            <a:off x="3994149" y="4235451"/>
            <a:ext cx="16444596" cy="2940051"/>
          </a:xfrm>
          <a:prstGeom prst="rect">
            <a:avLst/>
          </a:prstGeom>
          <a:no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957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3</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Strategic Planning</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584775"/>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schemeClr val="bg2">
                    <a:lumMod val="50000"/>
                  </a:schemeClr>
                </a:solidFill>
                <a:latin typeface="Source Sans Pro"/>
              </a:rPr>
              <a:t>Create a long-term strategy, aligning yearly goals &amp; corresponding metrics.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sp>
        <p:nvSpPr>
          <p:cNvPr id="23" name="TextBox 22">
            <a:extLst>
              <a:ext uri="{FF2B5EF4-FFF2-40B4-BE49-F238E27FC236}">
                <a16:creationId xmlns:a16="http://schemas.microsoft.com/office/drawing/2014/main" id="{7CB862CE-D392-5F4C-B41B-71A587602B91}"/>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graphicFrame>
        <p:nvGraphicFramePr>
          <p:cNvPr id="24" name="Content Placeholder 3">
            <a:extLst>
              <a:ext uri="{FF2B5EF4-FFF2-40B4-BE49-F238E27FC236}">
                <a16:creationId xmlns:a16="http://schemas.microsoft.com/office/drawing/2014/main" id="{A1121B9F-627B-1544-AB83-FB4C1A33ED03}"/>
              </a:ext>
            </a:extLst>
          </p:cNvPr>
          <p:cNvGraphicFramePr>
            <a:graphicFrameLocks/>
          </p:cNvGraphicFramePr>
          <p:nvPr>
            <p:extLst>
              <p:ext uri="{D42A27DB-BD31-4B8C-83A1-F6EECF244321}">
                <p14:modId xmlns:p14="http://schemas.microsoft.com/office/powerpoint/2010/main" val="210636342"/>
              </p:ext>
            </p:extLst>
          </p:nvPr>
        </p:nvGraphicFramePr>
        <p:xfrm>
          <a:off x="621241" y="3863016"/>
          <a:ext cx="20135088" cy="5357184"/>
        </p:xfrm>
        <a:graphic>
          <a:graphicData uri="http://schemas.openxmlformats.org/drawingml/2006/table">
            <a:tbl>
              <a:tblPr firstRow="1" bandRow="1">
                <a:tableStyleId>{5C22544A-7EE6-4342-B048-85BDC9FD1C3A}</a:tableStyleId>
              </a:tblPr>
              <a:tblGrid>
                <a:gridCol w="4995924">
                  <a:extLst>
                    <a:ext uri="{9D8B030D-6E8A-4147-A177-3AD203B41FA5}">
                      <a16:colId xmlns:a16="http://schemas.microsoft.com/office/drawing/2014/main" val="20000"/>
                    </a:ext>
                  </a:extLst>
                </a:gridCol>
                <a:gridCol w="5349171">
                  <a:extLst>
                    <a:ext uri="{9D8B030D-6E8A-4147-A177-3AD203B41FA5}">
                      <a16:colId xmlns:a16="http://schemas.microsoft.com/office/drawing/2014/main" val="20001"/>
                    </a:ext>
                  </a:extLst>
                </a:gridCol>
                <a:gridCol w="4743605">
                  <a:extLst>
                    <a:ext uri="{9D8B030D-6E8A-4147-A177-3AD203B41FA5}">
                      <a16:colId xmlns:a16="http://schemas.microsoft.com/office/drawing/2014/main" val="20002"/>
                    </a:ext>
                  </a:extLst>
                </a:gridCol>
                <a:gridCol w="5046388">
                  <a:extLst>
                    <a:ext uri="{9D8B030D-6E8A-4147-A177-3AD203B41FA5}">
                      <a16:colId xmlns:a16="http://schemas.microsoft.com/office/drawing/2014/main" val="20003"/>
                    </a:ext>
                  </a:extLst>
                </a:gridCol>
              </a:tblGrid>
              <a:tr h="1033017">
                <a:tc>
                  <a:txBody>
                    <a:bodyPr/>
                    <a:lstStyle/>
                    <a:p>
                      <a:pPr algn="ctr"/>
                      <a:r>
                        <a:rPr lang="en-US" sz="3000" dirty="0">
                          <a:latin typeface="Arial" panose="020B0604020202020204" pitchFamily="34" charset="0"/>
                          <a:cs typeface="Arial" panose="020B0604020202020204" pitchFamily="34" charset="0"/>
                        </a:rPr>
                        <a:t>Under Developed</a:t>
                      </a:r>
                    </a:p>
                  </a:txBody>
                  <a:tcPr marL="170945" marR="170945" marT="85472" marB="85472"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70945" marR="170945" marT="85472" marB="85472"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70945" marR="170945" marT="85472" marB="85472"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70945" marR="170945" marT="85472" marB="85472" anchor="ctr">
                    <a:solidFill>
                      <a:schemeClr val="accent4">
                        <a:lumMod val="75000"/>
                      </a:schemeClr>
                    </a:solidFill>
                  </a:tcPr>
                </a:tc>
                <a:extLst>
                  <a:ext uri="{0D108BD9-81ED-4DB2-BD59-A6C34878D82A}">
                    <a16:rowId xmlns:a16="http://schemas.microsoft.com/office/drawing/2014/main" val="10000"/>
                  </a:ext>
                </a:extLst>
              </a:tr>
              <a:tr h="4324167">
                <a:tc>
                  <a: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No time</a:t>
                      </a:r>
                      <a:r>
                        <a:rPr lang="en-US" sz="2200" baseline="0" dirty="0">
                          <a:latin typeface="Arial" panose="020B0604020202020204" pitchFamily="34" charset="0"/>
                          <a:cs typeface="Arial" panose="020B0604020202020204" pitchFamily="34" charset="0"/>
                        </a:rPr>
                        <a:t> for strategic planning; fire fighting mode</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No formal goals set or documented for department beyond annual budgets; everyone just “keeps their heads down”</a:t>
                      </a:r>
                      <a:endParaRPr lang="en-US" sz="2200" dirty="0">
                        <a:latin typeface="Arial" panose="020B0604020202020204" pitchFamily="34" charset="0"/>
                        <a:cs typeface="Arial" panose="020B0604020202020204" pitchFamily="34" charset="0"/>
                      </a:endParaRPr>
                    </a:p>
                  </a:txBody>
                  <a:tcPr marL="170945" marR="170945" marT="85472" marB="85472"/>
                </a:tc>
                <a:tc>
                  <a: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Annual goals</a:t>
                      </a:r>
                      <a:r>
                        <a:rPr lang="en-US" sz="2200" baseline="0" dirty="0">
                          <a:latin typeface="Arial" panose="020B0604020202020204" pitchFamily="34" charset="0"/>
                          <a:cs typeface="Arial" panose="020B0604020202020204" pitchFamily="34" charset="0"/>
                        </a:rPr>
                        <a:t> set for operations function</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Some level of strategic planning performed &amp; metrics considered</a:t>
                      </a:r>
                      <a:endParaRPr lang="en-US" sz="2200" dirty="0">
                        <a:latin typeface="Arial" panose="020B0604020202020204" pitchFamily="34" charset="0"/>
                        <a:cs typeface="Arial" panose="020B0604020202020204" pitchFamily="34" charset="0"/>
                      </a:endParaRPr>
                    </a:p>
                  </a:txBody>
                  <a:tcPr marL="170945" marR="170945" marT="85472" marB="85472"/>
                </a:tc>
                <a:tc>
                  <a: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Annual goals set; metrics identified &amp; tracked over time</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Alignment with broader</a:t>
                      </a:r>
                      <a:r>
                        <a:rPr lang="en-US" sz="2200" baseline="0" dirty="0">
                          <a:latin typeface="Arial" panose="020B0604020202020204" pitchFamily="34" charset="0"/>
                          <a:cs typeface="Arial" panose="020B0604020202020204" pitchFamily="34" charset="0"/>
                        </a:rPr>
                        <a:t> law department &amp; corporate goals in fully documented strategic plan</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Plan is visible within law department &amp; accountability is shared</a:t>
                      </a:r>
                      <a:endParaRPr lang="en-US" sz="2200" dirty="0">
                        <a:latin typeface="Arial" panose="020B0604020202020204" pitchFamily="34" charset="0"/>
                        <a:cs typeface="Arial" panose="020B0604020202020204" pitchFamily="34" charset="0"/>
                      </a:endParaRPr>
                    </a:p>
                  </a:txBody>
                  <a:tcPr marL="170945" marR="170945" marT="85472" marB="85472"/>
                </a:tc>
                <a:tc>
                  <a: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Metrics-driven multi-year plan in</a:t>
                      </a:r>
                      <a:r>
                        <a:rPr lang="en-US" sz="2200" baseline="0" dirty="0">
                          <a:latin typeface="Arial" panose="020B0604020202020204" pitchFamily="34" charset="0"/>
                          <a:cs typeface="Arial" panose="020B0604020202020204" pitchFamily="34" charset="0"/>
                        </a:rPr>
                        <a:t> place</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Full awareness of plan with quarterly reviews relative to goals, including key business clients</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Planning includes elements of strategy, structure, change management, &amp; culture</a:t>
                      </a:r>
                    </a:p>
                    <a:p>
                      <a:pPr marL="285750" indent="-285750">
                        <a:buFont typeface="Arial" panose="020B0604020202020204" pitchFamily="34" charset="0"/>
                        <a:buChar char="•"/>
                      </a:pPr>
                      <a:r>
                        <a:rPr lang="en-US" sz="2200" baseline="0" dirty="0">
                          <a:latin typeface="Arial" panose="020B0604020202020204" pitchFamily="34" charset="0"/>
                          <a:cs typeface="Arial" panose="020B0604020202020204" pitchFamily="34" charset="0"/>
                        </a:rPr>
                        <a:t>Plan is tied to team member performance objectives &amp; has impact on compensation</a:t>
                      </a:r>
                      <a:endParaRPr lang="en-US" sz="2200" dirty="0">
                        <a:latin typeface="Arial" panose="020B0604020202020204" pitchFamily="34" charset="0"/>
                        <a:cs typeface="Arial" panose="020B0604020202020204" pitchFamily="34" charset="0"/>
                      </a:endParaRPr>
                    </a:p>
                  </a:txBody>
                  <a:tcPr marL="170945" marR="170945" marT="85472" marB="85472"/>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57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left)">
                                      <p:cBhvr>
                                        <p:cTn id="1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4</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Financial Management</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schemeClr val="bg2">
                    <a:lumMod val="50000"/>
                  </a:schemeClr>
                </a:solidFill>
                <a:latin typeface="Source Sans Pro"/>
              </a:rPr>
              <a:t>Manage the departmental budget. Track accruals &amp; forecasting. Work with Finance to identify spending trends, potential cost savings &amp; efficiency opportunities.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sp>
        <p:nvSpPr>
          <p:cNvPr id="23" name="TextBox 22">
            <a:extLst>
              <a:ext uri="{FF2B5EF4-FFF2-40B4-BE49-F238E27FC236}">
                <a16:creationId xmlns:a16="http://schemas.microsoft.com/office/drawing/2014/main" id="{7CB862CE-D392-5F4C-B41B-71A587602B91}"/>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graphicFrame>
        <p:nvGraphicFramePr>
          <p:cNvPr id="9" name="Content Placeholder 3">
            <a:extLst>
              <a:ext uri="{FF2B5EF4-FFF2-40B4-BE49-F238E27FC236}">
                <a16:creationId xmlns:a16="http://schemas.microsoft.com/office/drawing/2014/main" id="{91685FE9-93F5-C441-B4EF-55B806FCF0D6}"/>
              </a:ext>
            </a:extLst>
          </p:cNvPr>
          <p:cNvGraphicFramePr>
            <a:graphicFrameLocks/>
          </p:cNvGraphicFramePr>
          <p:nvPr>
            <p:extLst>
              <p:ext uri="{D42A27DB-BD31-4B8C-83A1-F6EECF244321}">
                <p14:modId xmlns:p14="http://schemas.microsoft.com/office/powerpoint/2010/main" val="686971600"/>
              </p:ext>
            </p:extLst>
          </p:nvPr>
        </p:nvGraphicFramePr>
        <p:xfrm>
          <a:off x="611187" y="3863014"/>
          <a:ext cx="20135087" cy="6546806"/>
        </p:xfrm>
        <a:graphic>
          <a:graphicData uri="http://schemas.openxmlformats.org/drawingml/2006/table">
            <a:tbl>
              <a:tblPr firstRow="1" bandRow="1">
                <a:tableStyleId>{5C22544A-7EE6-4342-B048-85BDC9FD1C3A}</a:tableStyleId>
              </a:tblPr>
              <a:tblGrid>
                <a:gridCol w="2954014">
                  <a:extLst>
                    <a:ext uri="{9D8B030D-6E8A-4147-A177-3AD203B41FA5}">
                      <a16:colId xmlns:a16="http://schemas.microsoft.com/office/drawing/2014/main" val="20000"/>
                    </a:ext>
                  </a:extLst>
                </a:gridCol>
                <a:gridCol w="4284409">
                  <a:extLst>
                    <a:ext uri="{9D8B030D-6E8A-4147-A177-3AD203B41FA5}">
                      <a16:colId xmlns:a16="http://schemas.microsoft.com/office/drawing/2014/main" val="20001"/>
                    </a:ext>
                  </a:extLst>
                </a:gridCol>
                <a:gridCol w="3926017">
                  <a:extLst>
                    <a:ext uri="{9D8B030D-6E8A-4147-A177-3AD203B41FA5}">
                      <a16:colId xmlns:a16="http://schemas.microsoft.com/office/drawing/2014/main" val="20002"/>
                    </a:ext>
                  </a:extLst>
                </a:gridCol>
                <a:gridCol w="3909726">
                  <a:extLst>
                    <a:ext uri="{9D8B030D-6E8A-4147-A177-3AD203B41FA5}">
                      <a16:colId xmlns:a16="http://schemas.microsoft.com/office/drawing/2014/main" val="20003"/>
                    </a:ext>
                  </a:extLst>
                </a:gridCol>
                <a:gridCol w="5060921">
                  <a:extLst>
                    <a:ext uri="{9D8B030D-6E8A-4147-A177-3AD203B41FA5}">
                      <a16:colId xmlns:a16="http://schemas.microsoft.com/office/drawing/2014/main" val="20004"/>
                    </a:ext>
                  </a:extLst>
                </a:gridCol>
              </a:tblGrid>
              <a:tr h="916243">
                <a:tc>
                  <a:txBody>
                    <a:bodyPr/>
                    <a:lstStyle/>
                    <a:p>
                      <a:pPr algn="ctr"/>
                      <a:endParaRPr lang="en-US" sz="3500" kern="1200" dirty="0">
                        <a:solidFill>
                          <a:schemeClr val="dk1"/>
                        </a:solidFill>
                        <a:latin typeface="Arial" panose="020B0604020202020204" pitchFamily="34" charset="0"/>
                        <a:ea typeface="+mn-ea"/>
                        <a:cs typeface="Arial" panose="020B0604020202020204" pitchFamily="34" charset="0"/>
                      </a:endParaRPr>
                    </a:p>
                  </a:txBody>
                  <a:tcPr marL="170623" marR="170623" marT="85312" marB="85312"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70623" marR="170623" marT="85312" marB="85312"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70623" marR="170623" marT="85312" marB="85312"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70623" marR="170623" marT="85312" marB="85312"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70623" marR="170623" marT="85312" marB="85312" anchor="ctr">
                    <a:solidFill>
                      <a:schemeClr val="accent4">
                        <a:lumMod val="75000"/>
                      </a:schemeClr>
                    </a:solidFill>
                  </a:tcPr>
                </a:tc>
                <a:extLst>
                  <a:ext uri="{0D108BD9-81ED-4DB2-BD59-A6C34878D82A}">
                    <a16:rowId xmlns:a16="http://schemas.microsoft.com/office/drawing/2014/main" val="10000"/>
                  </a:ext>
                </a:extLst>
              </a:tr>
              <a:tr h="853115">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Scope</a:t>
                      </a:r>
                    </a:p>
                  </a:txBody>
                  <a:tcPr marL="170623" marR="170623" marT="85312" marB="8531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Undefined &amp;</a:t>
                      </a:r>
                      <a:r>
                        <a:rPr lang="en-US" sz="2200" baseline="0" dirty="0">
                          <a:latin typeface="Arial" panose="020B0604020202020204" pitchFamily="34" charset="0"/>
                          <a:cs typeface="Arial" panose="020B0604020202020204" pitchFamily="34" charset="0"/>
                        </a:rPr>
                        <a:t> ad-hoc</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Focus on external</a:t>
                      </a:r>
                      <a:r>
                        <a:rPr lang="en-US" sz="2200" baseline="0" dirty="0">
                          <a:latin typeface="Arial" panose="020B0604020202020204" pitchFamily="34" charset="0"/>
                          <a:cs typeface="Arial" panose="020B0604020202020204" pitchFamily="34" charset="0"/>
                        </a:rPr>
                        <a:t> spend management</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Focus on internal &amp; external spend</a:t>
                      </a: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Focus on total cost </a:t>
                      </a:r>
                      <a:r>
                        <a:rPr lang="en-US" sz="2200" baseline="0" dirty="0">
                          <a:latin typeface="Arial" panose="020B0604020202020204" pitchFamily="34" charset="0"/>
                          <a:cs typeface="Arial" panose="020B0604020202020204" pitchFamily="34" charset="0"/>
                        </a:rPr>
                        <a:t>internal, external, settlements, headcount)</a:t>
                      </a:r>
                      <a:endParaRPr lang="en-US" sz="2200" dirty="0">
                        <a:latin typeface="Arial" panose="020B0604020202020204" pitchFamily="34" charset="0"/>
                        <a:cs typeface="Arial" panose="020B0604020202020204" pitchFamily="34" charset="0"/>
                      </a:endParaRPr>
                    </a:p>
                  </a:txBody>
                  <a:tcPr marL="170623" marR="170623" marT="85312" marB="85312"/>
                </a:tc>
                <a:extLst>
                  <a:ext uri="{0D108BD9-81ED-4DB2-BD59-A6C34878D82A}">
                    <a16:rowId xmlns:a16="http://schemas.microsoft.com/office/drawing/2014/main" val="10001"/>
                  </a:ext>
                </a:extLst>
              </a:tr>
              <a:tr h="1194362">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Budgeting &amp; Forecasting</a:t>
                      </a:r>
                    </a:p>
                  </a:txBody>
                  <a:tcPr marL="170623" marR="170623" marT="85312" marB="8531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Non-standardized criteria for when budgets</a:t>
                      </a:r>
                      <a:r>
                        <a:rPr lang="en-US" sz="2200" baseline="0" dirty="0">
                          <a:latin typeface="Arial" panose="020B0604020202020204" pitchFamily="34" charset="0"/>
                          <a:cs typeface="Arial" panose="020B0604020202020204" pitchFamily="34" charset="0"/>
                        </a:rPr>
                        <a:t> &amp; forecasts need to be set</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Criteria set for which matters require</a:t>
                      </a:r>
                      <a:r>
                        <a:rPr lang="en-US" sz="2200" baseline="0" dirty="0">
                          <a:latin typeface="Arial" panose="020B0604020202020204" pitchFamily="34" charset="0"/>
                          <a:cs typeface="Arial" panose="020B0604020202020204" pitchFamily="34" charset="0"/>
                        </a:rPr>
                        <a:t> budgets &amp; forecasts</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Standard process,</a:t>
                      </a:r>
                      <a:r>
                        <a:rPr lang="en-US" sz="2200" baseline="0" dirty="0">
                          <a:latin typeface="Arial" panose="020B0604020202020204" pitchFamily="34" charset="0"/>
                          <a:cs typeface="Arial" panose="020B0604020202020204" pitchFamily="34" charset="0"/>
                        </a:rPr>
                        <a:t> frequency &amp; dedicated team for external spend</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Fully comprehensive internal &amp; external budgets</a:t>
                      </a:r>
                      <a:r>
                        <a:rPr lang="en-US" sz="2200" baseline="0" dirty="0">
                          <a:latin typeface="Arial" panose="020B0604020202020204" pitchFamily="34" charset="0"/>
                          <a:cs typeface="Arial" panose="020B0604020202020204" pitchFamily="34" charset="0"/>
                        </a:rPr>
                        <a:t> &amp; forecasts</a:t>
                      </a:r>
                      <a:endParaRPr lang="en-US" sz="2200" dirty="0">
                        <a:latin typeface="Arial" panose="020B0604020202020204" pitchFamily="34" charset="0"/>
                        <a:cs typeface="Arial" panose="020B0604020202020204" pitchFamily="34" charset="0"/>
                      </a:endParaRPr>
                    </a:p>
                  </a:txBody>
                  <a:tcPr marL="170623" marR="170623" marT="85312" marB="85312"/>
                </a:tc>
                <a:extLst>
                  <a:ext uri="{0D108BD9-81ED-4DB2-BD59-A6C34878D82A}">
                    <a16:rowId xmlns:a16="http://schemas.microsoft.com/office/drawing/2014/main" val="10002"/>
                  </a:ext>
                </a:extLst>
              </a:tr>
              <a:tr h="1194362">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Technology</a:t>
                      </a:r>
                    </a:p>
                  </a:txBody>
                  <a:tcPr marL="170623" marR="170623" marT="85312" marB="8531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Individually managed spreadsheets</a:t>
                      </a:r>
                      <a:r>
                        <a:rPr lang="en-US" sz="2200" baseline="0" dirty="0">
                          <a:latin typeface="Arial" panose="020B0604020202020204" pitchFamily="34" charset="0"/>
                          <a:cs typeface="Arial" panose="020B0604020202020204" pitchFamily="34" charset="0"/>
                        </a:rPr>
                        <a:t> &amp; decentralized tracking</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Centralized spreadsheets</a:t>
                      </a: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External spend budgets managed within</a:t>
                      </a:r>
                      <a:r>
                        <a:rPr lang="en-US" sz="2200" baseline="0" dirty="0">
                          <a:latin typeface="Arial" panose="020B0604020202020204" pitchFamily="34" charset="0"/>
                          <a:cs typeface="Arial" panose="020B0604020202020204" pitchFamily="34" charset="0"/>
                        </a:rPr>
                        <a:t> MM tools</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Centralized</a:t>
                      </a:r>
                      <a:r>
                        <a:rPr lang="en-US" sz="2200" baseline="0" dirty="0">
                          <a:latin typeface="Arial" panose="020B0604020202020204" pitchFamily="34" charset="0"/>
                          <a:cs typeface="Arial" panose="020B0604020202020204" pitchFamily="34" charset="0"/>
                        </a:rPr>
                        <a:t> dashboard &amp; targets for internal &amp; external spend </a:t>
                      </a:r>
                      <a:r>
                        <a:rPr lang="en-US" sz="2200" baseline="0" dirty="0" err="1">
                          <a:latin typeface="Arial" panose="020B0604020202020204" pitchFamily="34" charset="0"/>
                          <a:cs typeface="Arial" panose="020B0604020202020204" pitchFamily="34" charset="0"/>
                        </a:rPr>
                        <a:t>mgmt</a:t>
                      </a:r>
                      <a:endParaRPr lang="en-US" sz="2200" dirty="0">
                        <a:latin typeface="Arial" panose="020B0604020202020204" pitchFamily="34" charset="0"/>
                        <a:cs typeface="Arial" panose="020B0604020202020204" pitchFamily="34" charset="0"/>
                      </a:endParaRPr>
                    </a:p>
                  </a:txBody>
                  <a:tcPr marL="170623" marR="170623" marT="85312" marB="85312"/>
                </a:tc>
                <a:extLst>
                  <a:ext uri="{0D108BD9-81ED-4DB2-BD59-A6C34878D82A}">
                    <a16:rowId xmlns:a16="http://schemas.microsoft.com/office/drawing/2014/main" val="10003"/>
                  </a:ext>
                </a:extLst>
              </a:tr>
              <a:tr h="1194362">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Visibility &amp; Tracking</a:t>
                      </a:r>
                    </a:p>
                  </a:txBody>
                  <a:tcPr marL="170623" marR="170623" marT="85312" marB="8531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Undefined metrics &amp; lack of access</a:t>
                      </a: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Defined metrics but difficult to gain access</a:t>
                      </a: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Defined metrics &amp; frequent access, but manually</a:t>
                      </a:r>
                      <a:r>
                        <a:rPr lang="en-US" sz="2200" baseline="0" dirty="0">
                          <a:latin typeface="Arial" panose="020B0604020202020204" pitchFamily="34" charset="0"/>
                          <a:cs typeface="Arial" panose="020B0604020202020204" pitchFamily="34" charset="0"/>
                        </a:rPr>
                        <a:t> generated</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Defined metrics, frequent access &amp; automated dashboard-driven</a:t>
                      </a:r>
                    </a:p>
                  </a:txBody>
                  <a:tcPr marL="170623" marR="170623" marT="85312" marB="85312"/>
                </a:tc>
                <a:extLst>
                  <a:ext uri="{0D108BD9-81ED-4DB2-BD59-A6C34878D82A}">
                    <a16:rowId xmlns:a16="http://schemas.microsoft.com/office/drawing/2014/main" val="10004"/>
                  </a:ext>
                </a:extLst>
              </a:tr>
              <a:tr h="1194362">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Identifying Opportunities</a:t>
                      </a:r>
                    </a:p>
                  </a:txBody>
                  <a:tcPr marL="170623" marR="170623" marT="85312" marB="85312"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Reactive</a:t>
                      </a:r>
                      <a:r>
                        <a:rPr lang="en-US" sz="2200" baseline="0" dirty="0">
                          <a:latin typeface="Arial" panose="020B0604020202020204" pitchFamily="34" charset="0"/>
                          <a:cs typeface="Arial" panose="020B0604020202020204" pitchFamily="34" charset="0"/>
                        </a:rPr>
                        <a:t> analysis &amp; fire extinguishing</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Consistent frequency &amp;</a:t>
                      </a:r>
                      <a:r>
                        <a:rPr lang="en-US" sz="2200" baseline="0" dirty="0">
                          <a:latin typeface="Arial" panose="020B0604020202020204" pitchFamily="34" charset="0"/>
                          <a:cs typeface="Arial" panose="020B0604020202020204" pitchFamily="34" charset="0"/>
                        </a:rPr>
                        <a:t> scope of macro-analysis</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Consistent frequency</a:t>
                      </a:r>
                      <a:r>
                        <a:rPr lang="en-US" sz="2200" baseline="0" dirty="0">
                          <a:latin typeface="Arial" panose="020B0604020202020204" pitchFamily="34" charset="0"/>
                          <a:cs typeface="Arial" panose="020B0604020202020204" pitchFamily="34" charset="0"/>
                        </a:rPr>
                        <a:t> &amp; scope of micro-analysis</a:t>
                      </a:r>
                      <a:endParaRPr lang="en-US" sz="2200" dirty="0">
                        <a:latin typeface="Arial" panose="020B0604020202020204" pitchFamily="34" charset="0"/>
                        <a:cs typeface="Arial" panose="020B0604020202020204" pitchFamily="34" charset="0"/>
                      </a:endParaRPr>
                    </a:p>
                  </a:txBody>
                  <a:tcPr marL="170623" marR="170623" marT="85312" marB="85312"/>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Automated scorecards &amp; alerts (traffic lights)</a:t>
                      </a:r>
                    </a:p>
                  </a:txBody>
                  <a:tcPr marL="170623" marR="170623" marT="85312" marB="85312"/>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917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5</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Outside Counsel / Vendor Mgmt.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Create a partner management program to ensure quality outside counsel &amp; vendor support at the right rates &amp; under optimal fee arrangements. Hold regular business reviews. Negotiate fee agreements. Drive governance of billing guidelines.</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13" name="Content Placeholder 3">
            <a:extLst>
              <a:ext uri="{FF2B5EF4-FFF2-40B4-BE49-F238E27FC236}">
                <a16:creationId xmlns:a16="http://schemas.microsoft.com/office/drawing/2014/main" id="{6847E541-D656-4A4D-95E3-CA1B0861A3D4}"/>
              </a:ext>
            </a:extLst>
          </p:cNvPr>
          <p:cNvGraphicFramePr>
            <a:graphicFrameLocks/>
          </p:cNvGraphicFramePr>
          <p:nvPr>
            <p:extLst/>
          </p:nvPr>
        </p:nvGraphicFramePr>
        <p:xfrm>
          <a:off x="611187" y="3863016"/>
          <a:ext cx="20135088" cy="8137144"/>
        </p:xfrm>
        <a:graphic>
          <a:graphicData uri="http://schemas.openxmlformats.org/drawingml/2006/table">
            <a:tbl>
              <a:tblPr firstRow="1" bandRow="1">
                <a:tableStyleId>{5C22544A-7EE6-4342-B048-85BDC9FD1C3A}</a:tableStyleId>
              </a:tblPr>
              <a:tblGrid>
                <a:gridCol w="3048399">
                  <a:extLst>
                    <a:ext uri="{9D8B030D-6E8A-4147-A177-3AD203B41FA5}">
                      <a16:colId xmlns:a16="http://schemas.microsoft.com/office/drawing/2014/main" val="20000"/>
                    </a:ext>
                  </a:extLst>
                </a:gridCol>
                <a:gridCol w="4162040">
                  <a:extLst>
                    <a:ext uri="{9D8B030D-6E8A-4147-A177-3AD203B41FA5}">
                      <a16:colId xmlns:a16="http://schemas.microsoft.com/office/drawing/2014/main" val="20001"/>
                    </a:ext>
                  </a:extLst>
                </a:gridCol>
                <a:gridCol w="3740359">
                  <a:extLst>
                    <a:ext uri="{9D8B030D-6E8A-4147-A177-3AD203B41FA5}">
                      <a16:colId xmlns:a16="http://schemas.microsoft.com/office/drawing/2014/main" val="20002"/>
                    </a:ext>
                  </a:extLst>
                </a:gridCol>
                <a:gridCol w="4123370">
                  <a:extLst>
                    <a:ext uri="{9D8B030D-6E8A-4147-A177-3AD203B41FA5}">
                      <a16:colId xmlns:a16="http://schemas.microsoft.com/office/drawing/2014/main" val="20003"/>
                    </a:ext>
                  </a:extLst>
                </a:gridCol>
                <a:gridCol w="5060920">
                  <a:extLst>
                    <a:ext uri="{9D8B030D-6E8A-4147-A177-3AD203B41FA5}">
                      <a16:colId xmlns:a16="http://schemas.microsoft.com/office/drawing/2014/main" val="20004"/>
                    </a:ext>
                  </a:extLst>
                </a:gridCol>
              </a:tblGrid>
              <a:tr h="854590">
                <a:tc>
                  <a:txBody>
                    <a:bodyPr/>
                    <a:lstStyle/>
                    <a:p>
                      <a:pPr algn="ctr"/>
                      <a:endParaRPr lang="en-US" sz="3300" kern="1200" dirty="0">
                        <a:solidFill>
                          <a:schemeClr val="dk1"/>
                        </a:solidFill>
                        <a:latin typeface="Arial" panose="020B0604020202020204" pitchFamily="34" charset="0"/>
                        <a:ea typeface="+mn-ea"/>
                        <a:cs typeface="Arial" panose="020B0604020202020204" pitchFamily="34" charset="0"/>
                      </a:endParaRPr>
                    </a:p>
                  </a:txBody>
                  <a:tcPr marL="159142" marR="159142" marT="79571" marB="79571"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59142" marR="159142" marT="79571" marB="79571"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59142" marR="159142" marT="79571" marB="79571"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59142" marR="159142" marT="79571" marB="79571"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59142" marR="159142" marT="79571" marB="79571" anchor="ctr">
                    <a:solidFill>
                      <a:schemeClr val="accent4">
                        <a:lumMod val="75000"/>
                      </a:schemeClr>
                    </a:solidFill>
                  </a:tcPr>
                </a:tc>
                <a:extLst>
                  <a:ext uri="{0D108BD9-81ED-4DB2-BD59-A6C34878D82A}">
                    <a16:rowId xmlns:a16="http://schemas.microsoft.com/office/drawing/2014/main" val="10000"/>
                  </a:ext>
                </a:extLst>
              </a:tr>
              <a:tr h="1352708">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Number of Firms/Vendors Retained</a:t>
                      </a:r>
                    </a:p>
                  </a:txBody>
                  <a:tcPr marL="159142" marR="159142" marT="79571" marB="79571"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Many firms used; highly distributed spending</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Fewer major firms; </a:t>
                      </a:r>
                      <a:br>
                        <a:rPr lang="en-US" sz="2200" dirty="0">
                          <a:solidFill>
                            <a:schemeClr val="tx1">
                              <a:lumMod val="95000"/>
                              <a:lumOff val="5000"/>
                            </a:schemeClr>
                          </a:solidFill>
                          <a:effectLst/>
                          <a:latin typeface="Arial" panose="020B0604020202020204" pitchFamily="34" charset="0"/>
                          <a:cs typeface="Arial" panose="020B0604020202020204" pitchFamily="34" charset="0"/>
                        </a:rPr>
                      </a:br>
                      <a:r>
                        <a:rPr lang="en-US" sz="2200" dirty="0">
                          <a:solidFill>
                            <a:schemeClr val="tx1">
                              <a:lumMod val="95000"/>
                              <a:lumOff val="5000"/>
                            </a:schemeClr>
                          </a:solidFill>
                          <a:effectLst/>
                          <a:latin typeface="Arial" panose="020B0604020202020204" pitchFamily="34" charset="0"/>
                          <a:cs typeface="Arial" panose="020B0604020202020204" pitchFamily="34" charset="0"/>
                        </a:rPr>
                        <a:t>perhaps 70-30 split</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Consolidation &amp; concentration; firms matched with the nature of the work</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rPr>
                        <a:t>Consolidated</a:t>
                      </a: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 to core teams that know your business very well at few law firms</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extLst>
                  <a:ext uri="{0D108BD9-81ED-4DB2-BD59-A6C34878D82A}">
                    <a16:rowId xmlns:a16="http://schemas.microsoft.com/office/drawing/2014/main" val="10001"/>
                  </a:ext>
                </a:extLst>
              </a:tr>
              <a:tr h="954853">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Retention Practices</a:t>
                      </a:r>
                    </a:p>
                  </a:txBody>
                  <a:tcPr marL="159142" marR="159142" marT="79571" marB="79571"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Unstated criteria for retention;</a:t>
                      </a:r>
                      <a:r>
                        <a:rPr lang="en-US" sz="2200" baseline="0" dirty="0">
                          <a:solidFill>
                            <a:schemeClr val="tx1">
                              <a:lumMod val="95000"/>
                              <a:lumOff val="5000"/>
                            </a:schemeClr>
                          </a:solidFill>
                          <a:effectLst/>
                          <a:latin typeface="Arial" panose="020B0604020202020204" pitchFamily="34" charset="0"/>
                          <a:cs typeface="Arial" panose="020B0604020202020204" pitchFamily="34" charset="0"/>
                        </a:rPr>
                        <a:t> </a:t>
                      </a:r>
                      <a:r>
                        <a:rPr lang="en-US" sz="2200" baseline="0" dirty="0" err="1">
                          <a:solidFill>
                            <a:schemeClr val="tx1">
                              <a:lumMod val="95000"/>
                              <a:lumOff val="5000"/>
                            </a:schemeClr>
                          </a:solidFill>
                          <a:effectLst/>
                          <a:latin typeface="Arial" panose="020B0604020202020204" pitchFamily="34" charset="0"/>
                          <a:cs typeface="Arial" panose="020B0604020202020204" pitchFamily="34" charset="0"/>
                        </a:rPr>
                        <a:t>siloed</a:t>
                      </a:r>
                      <a:r>
                        <a:rPr lang="en-US" sz="2200" baseline="0" dirty="0">
                          <a:solidFill>
                            <a:schemeClr val="tx1">
                              <a:lumMod val="95000"/>
                              <a:lumOff val="5000"/>
                            </a:schemeClr>
                          </a:solidFill>
                          <a:effectLst/>
                          <a:latin typeface="Arial" panose="020B0604020202020204" pitchFamily="34" charset="0"/>
                          <a:cs typeface="Arial" panose="020B0604020202020204" pitchFamily="34" charset="0"/>
                        </a:rPr>
                        <a:t> decision making</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Guidelines, approved counsel list</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fontAlgn="base" hangingPunct="0">
                        <a:spcBef>
                          <a:spcPts val="0"/>
                        </a:spcBef>
                        <a:spcAft>
                          <a:spcPts val="96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Periodic RFPs &amp; competitive bidding</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defTabSz="914400" rtl="0" eaLnBrk="1" fontAlgn="base" latinLnBrk="0" hangingPunct="0">
                        <a:lnSpc>
                          <a:spcPct val="100000"/>
                        </a:lnSpc>
                        <a:spcBef>
                          <a:spcPts val="0"/>
                        </a:spcBef>
                        <a:spcAft>
                          <a:spcPts val="960"/>
                        </a:spcAft>
                        <a:buClrTx/>
                        <a:buSzTx/>
                        <a:buFont typeface="Arial" panose="020B0604020202020204" pitchFamily="34" charset="0"/>
                        <a:buChar char="•"/>
                        <a:tabLst/>
                        <a:defRPr/>
                      </a:pP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Preferred Provider Program, historical data used to driven selection process</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extLst>
                  <a:ext uri="{0D108BD9-81ED-4DB2-BD59-A6C34878D82A}">
                    <a16:rowId xmlns:a16="http://schemas.microsoft.com/office/drawing/2014/main" val="10002"/>
                  </a:ext>
                </a:extLst>
              </a:tr>
              <a:tr h="1838590">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Fee Arrangements</a:t>
                      </a:r>
                      <a:r>
                        <a:rPr lang="en-US" sz="2400" b="1" baseline="0" dirty="0">
                          <a:latin typeface="Arial" panose="020B0604020202020204" pitchFamily="34" charset="0"/>
                          <a:cs typeface="Arial" panose="020B0604020202020204" pitchFamily="34" charset="0"/>
                        </a:rPr>
                        <a:t> &amp; Invoice Review</a:t>
                      </a:r>
                      <a:endParaRPr lang="en-US" sz="2400" b="1" dirty="0">
                        <a:latin typeface="Arial" panose="020B0604020202020204" pitchFamily="34" charset="0"/>
                        <a:cs typeface="Arial" panose="020B0604020202020204" pitchFamily="34" charset="0"/>
                      </a:endParaRPr>
                    </a:p>
                  </a:txBody>
                  <a:tcPr marL="159142" marR="159142" marT="79571" marB="79571" anchor="ctr"/>
                </a:tc>
                <a:tc>
                  <a:txBody>
                    <a:bodyPr/>
                    <a:lstStyle/>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Hourly billing with </a:t>
                      </a:r>
                      <a:br>
                        <a:rPr lang="en-US" sz="2200" dirty="0">
                          <a:solidFill>
                            <a:schemeClr val="tx1">
                              <a:lumMod val="95000"/>
                              <a:lumOff val="5000"/>
                            </a:schemeClr>
                          </a:solidFill>
                          <a:effectLst/>
                          <a:latin typeface="Arial" panose="020B0604020202020204" pitchFamily="34" charset="0"/>
                          <a:cs typeface="Arial" panose="020B0604020202020204" pitchFamily="34" charset="0"/>
                        </a:rPr>
                      </a:br>
                      <a:r>
                        <a:rPr lang="en-US" sz="2200" dirty="0">
                          <a:solidFill>
                            <a:schemeClr val="tx1">
                              <a:lumMod val="95000"/>
                              <a:lumOff val="5000"/>
                            </a:schemeClr>
                          </a:solidFill>
                          <a:effectLst/>
                          <a:latin typeface="Arial" panose="020B0604020202020204" pitchFamily="34" charset="0"/>
                          <a:cs typeface="Arial" panose="020B0604020202020204" pitchFamily="34" charset="0"/>
                        </a:rPr>
                        <a:t>some discounts</a:t>
                      </a:r>
                    </a:p>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rPr>
                        <a:t>Invoices reviewed manually without e-billing</a:t>
                      </a:r>
                    </a:p>
                  </a:txBody>
                  <a:tcPr marL="123584" marR="123584" marT="123584" marB="123584" anchor="ctr"/>
                </a:tc>
                <a:tc>
                  <a:txBody>
                    <a:bodyPr/>
                    <a:lstStyle/>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Extensive use of discounts, plus some fixed fees &amp; incentives</a:t>
                      </a:r>
                    </a:p>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rPr>
                        <a:t>Invoice reviewed online by internal team</a:t>
                      </a:r>
                    </a:p>
                  </a:txBody>
                  <a:tcPr marL="123584" marR="123584" marT="123584" marB="123584" anchor="ctr"/>
                </a:tc>
                <a:tc>
                  <a:txBody>
                    <a:bodyPr/>
                    <a:lstStyle/>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cs typeface="Arial" panose="020B0604020202020204" pitchFamily="34" charset="0"/>
                        </a:rPr>
                        <a:t>Non hourly arrangements consistently considered</a:t>
                      </a:r>
                    </a:p>
                    <a:p>
                      <a:pPr marL="171450" marR="0" indent="-171450" algn="l" fontAlgn="base" hangingPunct="0">
                        <a:spcBef>
                          <a:spcPts val="0"/>
                        </a:spcBef>
                        <a:spcAft>
                          <a:spcPts val="0"/>
                        </a:spcAft>
                        <a:buFont typeface="Arial" panose="020B0604020202020204" pitchFamily="34" charset="0"/>
                        <a:buChar char="•"/>
                      </a:pPr>
                      <a:r>
                        <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rPr>
                        <a:t>First pass invoice review</a:t>
                      </a:r>
                      <a:r>
                        <a:rPr lang="en-US" sz="2200" baseline="0" dirty="0">
                          <a:solidFill>
                            <a:schemeClr val="tx1">
                              <a:lumMod val="95000"/>
                              <a:lumOff val="5000"/>
                            </a:schemeClr>
                          </a:solidFill>
                          <a:effectLst/>
                          <a:latin typeface="Arial" panose="020B0604020202020204" pitchFamily="34" charset="0"/>
                          <a:ea typeface="Calibri"/>
                          <a:cs typeface="Arial" panose="020B0604020202020204" pitchFamily="34" charset="0"/>
                        </a:rPr>
                        <a:t> done by finance team; attorney review time reduced</a:t>
                      </a:r>
                      <a:endParaRPr lang="en-US" sz="2200" dirty="0">
                        <a:solidFill>
                          <a:schemeClr val="tx1">
                            <a:lumMod val="95000"/>
                            <a:lumOff val="5000"/>
                          </a:schemeClr>
                        </a:solidFill>
                        <a:effectLst/>
                        <a:latin typeface="Arial" panose="020B0604020202020204" pitchFamily="34" charset="0"/>
                        <a:ea typeface="Calibri"/>
                        <a:cs typeface="Arial" panose="020B0604020202020204" pitchFamily="34" charset="0"/>
                      </a:endParaRPr>
                    </a:p>
                  </a:txBody>
                  <a:tcPr marL="123584" marR="123584" marT="123584" marB="123584" anchor="ctr"/>
                </a:tc>
                <a:tc>
                  <a:txBody>
                    <a:bodyPr/>
                    <a:lstStyle/>
                    <a:p>
                      <a:pPr marL="171450" marR="0" indent="-171450" algn="l" defTabSz="914400" rtl="0" eaLnBrk="1" fontAlgn="base" latinLnBrk="0" hangingPunct="0">
                        <a:spcBef>
                          <a:spcPts val="0"/>
                        </a:spcBef>
                        <a:spcAft>
                          <a:spcPts val="0"/>
                        </a:spcAft>
                        <a:buFont typeface="Arial" panose="020B0604020202020204" pitchFamily="34" charset="0"/>
                        <a:buChar char="•"/>
                      </a:pPr>
                      <a:r>
                        <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rPr>
                        <a:t>Well</a:t>
                      </a: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-defined, data-driven process to identify AFA opportunities &amp; measure their success</a:t>
                      </a:r>
                    </a:p>
                    <a:p>
                      <a:pPr marL="171450" marR="0" indent="-171450" algn="l" defTabSz="914400" rtl="0" eaLnBrk="1" fontAlgn="base" latinLnBrk="0" hangingPunct="0">
                        <a:spcBef>
                          <a:spcPts val="0"/>
                        </a:spcBef>
                        <a:spcAft>
                          <a:spcPts val="0"/>
                        </a:spcAft>
                        <a:buFont typeface="Arial" panose="020B0604020202020204" pitchFamily="34" charset="0"/>
                        <a:buChar char="•"/>
                      </a:pP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Invoice review optimized through use of dedicated teams</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extLst>
                  <a:ext uri="{0D108BD9-81ED-4DB2-BD59-A6C34878D82A}">
                    <a16:rowId xmlns:a16="http://schemas.microsoft.com/office/drawing/2014/main" val="10003"/>
                  </a:ext>
                </a:extLst>
              </a:tr>
              <a:tr h="1202021">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Rate Review</a:t>
                      </a:r>
                      <a:r>
                        <a:rPr lang="en-US" sz="2400" b="1" baseline="0" dirty="0">
                          <a:latin typeface="Arial" panose="020B0604020202020204" pitchFamily="34" charset="0"/>
                          <a:cs typeface="Arial" panose="020B0604020202020204" pitchFamily="34" charset="0"/>
                        </a:rPr>
                        <a:t> Process</a:t>
                      </a:r>
                      <a:endParaRPr lang="en-US" sz="2400" b="1" dirty="0">
                        <a:latin typeface="Arial" panose="020B0604020202020204" pitchFamily="34" charset="0"/>
                        <a:cs typeface="Arial" panose="020B0604020202020204" pitchFamily="34" charset="0"/>
                      </a:endParaRPr>
                    </a:p>
                  </a:txBody>
                  <a:tcPr marL="159142" marR="159142" marT="79571" marB="79571" anchor="ctr"/>
                </a:tc>
                <a:tc>
                  <a:txBody>
                    <a:bodyPr/>
                    <a:lstStyle/>
                    <a:p>
                      <a:pPr marL="171450" marR="0" indent="-171450" algn="l" defTabSz="914400" rtl="0" eaLnBrk="1" fontAlgn="base" latinLnBrk="0" hangingPunct="0">
                        <a:lnSpc>
                          <a:spcPct val="100000"/>
                        </a:lnSpc>
                        <a:spcBef>
                          <a:spcPts val="0"/>
                        </a:spcBef>
                        <a:spcAft>
                          <a:spcPts val="960"/>
                        </a:spcAft>
                        <a:buClrTx/>
                        <a:buSzTx/>
                        <a:buFont typeface="Arial" panose="020B0604020202020204" pitchFamily="34" charset="0"/>
                        <a:buChar char="•"/>
                        <a:tabLst/>
                        <a:defRPr/>
                      </a:pPr>
                      <a:r>
                        <a:rPr lang="en-US" sz="2200" kern="1200" baseline="0">
                          <a:solidFill>
                            <a:schemeClr val="tx1">
                              <a:lumMod val="95000"/>
                              <a:lumOff val="5000"/>
                            </a:schemeClr>
                          </a:solidFill>
                          <a:effectLst/>
                          <a:latin typeface="Arial" panose="020B0604020202020204" pitchFamily="34" charset="0"/>
                          <a:ea typeface="+mn-ea"/>
                          <a:cs typeface="Arial" panose="020B0604020202020204" pitchFamily="34" charset="0"/>
                        </a:rPr>
                        <a:t>No standardization </a:t>
                      </a: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or centralization; no benchmark data; rates at TK level</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tc>
                  <a:txBody>
                    <a:bodyPr/>
                    <a:lstStyle/>
                    <a:p>
                      <a:pPr marL="171450" marR="0" indent="-171450" algn="l" defTabSz="914400" rtl="0" eaLnBrk="1" fontAlgn="base" latinLnBrk="0" hangingPunct="0">
                        <a:spcBef>
                          <a:spcPts val="0"/>
                        </a:spcBef>
                        <a:spcAft>
                          <a:spcPts val="960"/>
                        </a:spcAft>
                        <a:buFont typeface="Arial" panose="020B0604020202020204" pitchFamily="34" charset="0"/>
                        <a:buChar char="•"/>
                      </a:pPr>
                      <a:r>
                        <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rPr>
                        <a:t>Defined timeline, but allow exceptions;</a:t>
                      </a: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 no tools; some benchmarks</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tc>
                  <a:txBody>
                    <a:bodyPr/>
                    <a:lstStyle/>
                    <a:p>
                      <a:pPr marL="171450" marR="0" indent="-171450" algn="l" defTabSz="914400" rtl="0" eaLnBrk="1" fontAlgn="base" latinLnBrk="0" hangingPunct="0">
                        <a:spcBef>
                          <a:spcPts val="0"/>
                        </a:spcBef>
                        <a:spcAft>
                          <a:spcPts val="960"/>
                        </a:spcAft>
                        <a:buFont typeface="Arial" panose="020B0604020202020204" pitchFamily="34" charset="0"/>
                        <a:buChar char="•"/>
                      </a:pPr>
                      <a:r>
                        <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rPr>
                        <a:t>No exceptions to defined timeline</a:t>
                      </a: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 centralized review team; tools used</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tc>
                  <a:txBody>
                    <a:bodyPr/>
                    <a:lstStyle/>
                    <a:p>
                      <a:pPr marL="171450" marR="0" indent="-171450" algn="l" defTabSz="914400" rtl="0" eaLnBrk="1" fontAlgn="base" latinLnBrk="0" hangingPunct="0">
                        <a:spcBef>
                          <a:spcPts val="0"/>
                        </a:spcBef>
                        <a:spcAft>
                          <a:spcPts val="960"/>
                        </a:spcAft>
                        <a:buFont typeface="Arial" panose="020B0604020202020204" pitchFamily="34" charset="0"/>
                        <a:buChar char="•"/>
                      </a:pPr>
                      <a:r>
                        <a:rPr lang="en-US" sz="2200" kern="1200" baseline="0" dirty="0">
                          <a:solidFill>
                            <a:schemeClr val="tx1">
                              <a:lumMod val="95000"/>
                              <a:lumOff val="5000"/>
                            </a:schemeClr>
                          </a:solidFill>
                          <a:effectLst/>
                          <a:latin typeface="Arial" panose="020B0604020202020204" pitchFamily="34" charset="0"/>
                          <a:ea typeface="+mn-ea"/>
                          <a:cs typeface="Arial" panose="020B0604020202020204" pitchFamily="34" charset="0"/>
                        </a:rPr>
                        <a:t>Centralized team utilizing automated tools to negotiate using benchmarks/analytics</a:t>
                      </a:r>
                      <a:endParaRPr lang="en-US" sz="2200"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123584" marR="123584" marT="123584" marB="123584" anchor="ctr"/>
                </a:tc>
                <a:extLst>
                  <a:ext uri="{0D108BD9-81ED-4DB2-BD59-A6C34878D82A}">
                    <a16:rowId xmlns:a16="http://schemas.microsoft.com/office/drawing/2014/main" val="10004"/>
                  </a:ext>
                </a:extLst>
              </a:tr>
              <a:tr h="1432279">
                <a:tc>
                  <a:txBody>
                    <a:bodyPr/>
                    <a:lstStyle/>
                    <a:p>
                      <a:pPr marL="0" indent="0">
                        <a:buFont typeface="Arial" panose="020B0604020202020204" pitchFamily="34" charset="0"/>
                        <a:buNone/>
                      </a:pPr>
                      <a:r>
                        <a:rPr lang="en-US" sz="2400" b="1" dirty="0">
                          <a:latin typeface="Arial" panose="020B0604020202020204" pitchFamily="34" charset="0"/>
                          <a:cs typeface="Arial" panose="020B0604020202020204" pitchFamily="34" charset="0"/>
                        </a:rPr>
                        <a:t>Performance Management</a:t>
                      </a:r>
                    </a:p>
                  </a:txBody>
                  <a:tcPr marL="159142" marR="159142" marT="79571" marB="79571"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No consistent</a:t>
                      </a:r>
                      <a:r>
                        <a:rPr lang="en-US" sz="2200" baseline="0" dirty="0">
                          <a:latin typeface="Arial" panose="020B0604020202020204" pitchFamily="34" charset="0"/>
                          <a:cs typeface="Arial" panose="020B0604020202020204" pitchFamily="34" charset="0"/>
                        </a:rPr>
                        <a:t> process for communicating feedback</a:t>
                      </a:r>
                      <a:endParaRPr lang="en-US" sz="2200" dirty="0">
                        <a:latin typeface="Arial" panose="020B0604020202020204" pitchFamily="34" charset="0"/>
                        <a:cs typeface="Arial" panose="020B0604020202020204" pitchFamily="34" charset="0"/>
                      </a:endParaRPr>
                    </a:p>
                  </a:txBody>
                  <a:tcPr marL="159142" marR="159142" marT="79571" marB="79571"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Sporadic meetings with vendors to discuss goals</a:t>
                      </a:r>
                      <a:r>
                        <a:rPr lang="en-US" sz="2200" baseline="0" dirty="0">
                          <a:latin typeface="Arial" panose="020B0604020202020204" pitchFamily="34" charset="0"/>
                          <a:cs typeface="Arial" panose="020B0604020202020204" pitchFamily="34" charset="0"/>
                        </a:rPr>
                        <a:t> &amp; feedback</a:t>
                      </a:r>
                      <a:endParaRPr lang="en-US" sz="2200" dirty="0">
                        <a:latin typeface="Arial" panose="020B0604020202020204" pitchFamily="34" charset="0"/>
                        <a:cs typeface="Arial" panose="020B0604020202020204" pitchFamily="34" charset="0"/>
                      </a:endParaRPr>
                    </a:p>
                  </a:txBody>
                  <a:tcPr marL="159142" marR="159142" marT="79571" marB="79571"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Defined process &amp; cadence to</a:t>
                      </a:r>
                      <a:r>
                        <a:rPr lang="en-US" sz="2200" baseline="0" dirty="0">
                          <a:latin typeface="Arial" panose="020B0604020202020204" pitchFamily="34" charset="0"/>
                          <a:cs typeface="Arial" panose="020B0604020202020204" pitchFamily="34" charset="0"/>
                        </a:rPr>
                        <a:t> provide feedback &amp; lessons learned</a:t>
                      </a:r>
                      <a:endParaRPr lang="en-US" sz="2200" dirty="0">
                        <a:latin typeface="Arial" panose="020B0604020202020204" pitchFamily="34" charset="0"/>
                        <a:cs typeface="Arial" panose="020B0604020202020204" pitchFamily="34" charset="0"/>
                      </a:endParaRPr>
                    </a:p>
                  </a:txBody>
                  <a:tcPr marL="159142" marR="159142" marT="79571" marB="79571" anchor="ctr"/>
                </a:tc>
                <a:tc>
                  <a:txBody>
                    <a:bodyPr/>
                    <a:lstStyle/>
                    <a:p>
                      <a:pPr marL="171450" indent="-171450" algn="l">
                        <a:buFont typeface="Arial" panose="020B0604020202020204" pitchFamily="34" charset="0"/>
                        <a:buChar char="•"/>
                      </a:pPr>
                      <a:r>
                        <a:rPr lang="en-US" sz="2200" dirty="0">
                          <a:latin typeface="Arial" panose="020B0604020202020204" pitchFamily="34" charset="0"/>
                          <a:cs typeface="Arial" panose="020B0604020202020204" pitchFamily="34" charset="0"/>
                        </a:rPr>
                        <a:t>Consistent</a:t>
                      </a:r>
                      <a:r>
                        <a:rPr lang="en-US" sz="2200" baseline="0" dirty="0">
                          <a:latin typeface="Arial" panose="020B0604020202020204" pitchFamily="34" charset="0"/>
                          <a:cs typeface="Arial" panose="020B0604020202020204" pitchFamily="34" charset="0"/>
                        </a:rPr>
                        <a:t> sharing of vendor scorecards, meetings to conducts after action reviews; aligned with CLOC guidelines</a:t>
                      </a:r>
                      <a:endParaRPr lang="en-US" sz="2200" dirty="0">
                        <a:latin typeface="Arial" panose="020B0604020202020204" pitchFamily="34" charset="0"/>
                        <a:cs typeface="Arial" panose="020B0604020202020204" pitchFamily="34" charset="0"/>
                      </a:endParaRPr>
                    </a:p>
                  </a:txBody>
                  <a:tcPr marL="159142" marR="159142" marT="79571" marB="79571"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7776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6</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Contract Management</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584775"/>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Support best-in-class process for contract coverage, resourcing, spend &amp; technology.</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08AE52F2-E2CD-5A4B-9389-64CF5237BCED}"/>
              </a:ext>
            </a:extLst>
          </p:cNvPr>
          <p:cNvGraphicFramePr>
            <a:graphicFrameLocks/>
          </p:cNvGraphicFramePr>
          <p:nvPr>
            <p:extLst/>
          </p:nvPr>
        </p:nvGraphicFramePr>
        <p:xfrm>
          <a:off x="611187" y="3863016"/>
          <a:ext cx="20135087" cy="7882559"/>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3651506">
                  <a:extLst>
                    <a:ext uri="{9D8B030D-6E8A-4147-A177-3AD203B41FA5}">
                      <a16:colId xmlns:a16="http://schemas.microsoft.com/office/drawing/2014/main" val="20001"/>
                    </a:ext>
                  </a:extLst>
                </a:gridCol>
                <a:gridCol w="4027823">
                  <a:extLst>
                    <a:ext uri="{9D8B030D-6E8A-4147-A177-3AD203B41FA5}">
                      <a16:colId xmlns:a16="http://schemas.microsoft.com/office/drawing/2014/main" val="20002"/>
                    </a:ext>
                  </a:extLst>
                </a:gridCol>
                <a:gridCol w="5032639">
                  <a:extLst>
                    <a:ext uri="{9D8B030D-6E8A-4147-A177-3AD203B41FA5}">
                      <a16:colId xmlns:a16="http://schemas.microsoft.com/office/drawing/2014/main" val="20003"/>
                    </a:ext>
                  </a:extLst>
                </a:gridCol>
                <a:gridCol w="5060919">
                  <a:extLst>
                    <a:ext uri="{9D8B030D-6E8A-4147-A177-3AD203B41FA5}">
                      <a16:colId xmlns:a16="http://schemas.microsoft.com/office/drawing/2014/main" val="20004"/>
                    </a:ext>
                  </a:extLst>
                </a:gridCol>
              </a:tblGrid>
              <a:tr h="805302">
                <a:tc>
                  <a:txBody>
                    <a:bodyPr/>
                    <a:lstStyle/>
                    <a:p>
                      <a:pPr algn="ctr"/>
                      <a:endParaRPr lang="en-US" sz="3400" kern="1200" dirty="0">
                        <a:solidFill>
                          <a:schemeClr val="dk1"/>
                        </a:solidFill>
                        <a:latin typeface="Arial" panose="020B0604020202020204" pitchFamily="34" charset="0"/>
                        <a:ea typeface="+mn-ea"/>
                        <a:cs typeface="Arial" panose="020B0604020202020204" pitchFamily="34" charset="0"/>
                      </a:endParaRPr>
                    </a:p>
                  </a:txBody>
                  <a:tcPr marL="164305" marR="164305" marT="82153" marB="82153"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4305" marR="164305" marT="82153" marB="82153"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4305" marR="164305" marT="82153" marB="82153"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4305" marR="164305" marT="82153" marB="82153"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4305" marR="164305" marT="82153" marB="82153" anchor="ctr">
                    <a:solidFill>
                      <a:schemeClr val="accent4">
                        <a:lumMod val="75000"/>
                      </a:schemeClr>
                    </a:solidFill>
                  </a:tcPr>
                </a:tc>
                <a:extLst>
                  <a:ext uri="{0D108BD9-81ED-4DB2-BD59-A6C34878D82A}">
                    <a16:rowId xmlns:a16="http://schemas.microsoft.com/office/drawing/2014/main" val="10000"/>
                  </a:ext>
                </a:extLst>
              </a:tr>
              <a:tr h="1396595">
                <a:tc>
                  <a:txBody>
                    <a:bodyPr/>
                    <a:lstStyle/>
                    <a:p>
                      <a:pPr marL="0" indent="0" algn="l">
                        <a:lnSpc>
                          <a:spcPct val="90000"/>
                        </a:lnSpc>
                        <a:spcBef>
                          <a:spcPts val="600"/>
                        </a:spcBef>
                        <a:buFont typeface="Arial" charset="0"/>
                        <a:buNone/>
                      </a:pPr>
                      <a:r>
                        <a:rPr lang="en-US" sz="2400" b="1" dirty="0"/>
                        <a:t>Legal Coverage </a:t>
                      </a:r>
                    </a:p>
                  </a:txBody>
                  <a:tcPr marL="164305" marR="164305" marT="82153" marB="82153" anchor="ctr"/>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Inconsistent legal responsibilities for contracts lifecycle </a:t>
                      </a:r>
                    </a:p>
                  </a:txBody>
                  <a:tcPr marL="164305" marR="164305" marT="82153" marB="82153"/>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Legal partners with business &amp; supporting functions to develop clear governance, contract lifecycle processes, &amp; risk standards </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Optimization of contract lifecycle with business teams</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Clear understanding of contract risks &amp; consistent application of tools, processes &amp; standards</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Focus on value creation through contract analytics, obligation management programmes</a:t>
                      </a:r>
                    </a:p>
                  </a:txBody>
                  <a:tcPr marL="164305" marR="164305" marT="82153" marB="82153"/>
                </a:tc>
                <a:extLst>
                  <a:ext uri="{0D108BD9-81ED-4DB2-BD59-A6C34878D82A}">
                    <a16:rowId xmlns:a16="http://schemas.microsoft.com/office/drawing/2014/main" val="10001"/>
                  </a:ext>
                </a:extLst>
              </a:tr>
              <a:tr h="1476386">
                <a:tc>
                  <a:txBody>
                    <a:bodyPr/>
                    <a:lstStyle/>
                    <a:p>
                      <a:pPr marL="0" indent="0" algn="l">
                        <a:lnSpc>
                          <a:spcPct val="90000"/>
                        </a:lnSpc>
                        <a:spcBef>
                          <a:spcPts val="600"/>
                        </a:spcBef>
                        <a:buFont typeface="Arial" charset="0"/>
                        <a:buNone/>
                      </a:pPr>
                      <a:r>
                        <a:rPr lang="en-US" sz="2400" b="1" dirty="0"/>
                        <a:t>Resourcing Strategy</a:t>
                      </a:r>
                    </a:p>
                  </a:txBody>
                  <a:tcPr marL="164305" marR="164305" marT="82153" marB="82153" anchor="ctr"/>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Varies with lawyers, business &amp; contract specialists playing different roles</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Procurement not integrated with legal</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Specialist contract teams in major areas</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Use of paralegals/ contract negotiators/ alternative providers for contract admin</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Clear bifurcation of tasks to appropriate level of internal legal resource</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Increasing use of paralegals/ contract negotiators/ alternative providers for contract admin</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Business self serve where appropriate, legal manages exceptions/ bespoke agreements</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Extensive use of paralegals/ contract negotiators/ alternative providers for contract admin</a:t>
                      </a:r>
                    </a:p>
                  </a:txBody>
                  <a:tcPr marL="164305" marR="164305" marT="82153" marB="82153"/>
                </a:tc>
                <a:extLst>
                  <a:ext uri="{0D108BD9-81ED-4DB2-BD59-A6C34878D82A}">
                    <a16:rowId xmlns:a16="http://schemas.microsoft.com/office/drawing/2014/main" val="10002"/>
                  </a:ext>
                </a:extLst>
              </a:tr>
              <a:tr h="1207953">
                <a:tc>
                  <a:txBody>
                    <a:bodyPr/>
                    <a:lstStyle/>
                    <a:p>
                      <a:pPr marL="0" indent="0" algn="l">
                        <a:lnSpc>
                          <a:spcPct val="90000"/>
                        </a:lnSpc>
                        <a:spcBef>
                          <a:spcPts val="600"/>
                        </a:spcBef>
                        <a:buFont typeface="Arial" charset="0"/>
                        <a:buNone/>
                      </a:pPr>
                      <a:r>
                        <a:rPr lang="en-US" sz="2400" b="1" dirty="0"/>
                        <a:t>Metrics &amp; Cost</a:t>
                      </a:r>
                    </a:p>
                  </a:txBody>
                  <a:tcPr marL="164305" marR="164305" marT="82153" marB="82153" anchor="ctr"/>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None</a:t>
                      </a:r>
                    </a:p>
                  </a:txBody>
                  <a:tcPr marL="164305" marR="164305" marT="82153" marB="82153"/>
                </a:tc>
                <a:tc>
                  <a:txBody>
                    <a:bodyPr/>
                    <a:lstStyle/>
                    <a:p>
                      <a:pPr marL="171450" marR="0" indent="-171450" algn="l" defTabSz="457189"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Basic KPIs established &amp; measured</a:t>
                      </a:r>
                    </a:p>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Spend with outside providers tracked</a:t>
                      </a:r>
                    </a:p>
                  </a:txBody>
                  <a:tcPr marL="164305" marR="164305" marT="82153" marB="82153"/>
                </a:tc>
                <a:tc>
                  <a:txBody>
                    <a:bodyPr/>
                    <a:lstStyle/>
                    <a:p>
                      <a:pPr marL="171450" marR="0" indent="-171450" algn="l" defTabSz="457189"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Sophisticated KPIs established &amp; measured</a:t>
                      </a:r>
                    </a:p>
                    <a:p>
                      <a:pPr marL="171450" marR="0" indent="-171450" algn="l" defTabSz="457189"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Total Cost of Ownership measured</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Culture of continuous improvement </a:t>
                      </a:r>
                      <a:r>
                        <a:rPr lang="mr-IN" sz="2000" kern="1200" baseline="0" dirty="0">
                          <a:solidFill>
                            <a:schemeClr val="tx1"/>
                          </a:solidFill>
                          <a:latin typeface="+mn-lt"/>
                          <a:ea typeface="+mn-ea"/>
                          <a:cs typeface="+mn-cs"/>
                        </a:rPr>
                        <a:t>–</a:t>
                      </a:r>
                      <a:r>
                        <a:rPr lang="en-US" sz="2000" kern="1200" baseline="0" dirty="0">
                          <a:solidFill>
                            <a:schemeClr val="tx1"/>
                          </a:solidFill>
                          <a:latin typeface="+mn-lt"/>
                          <a:ea typeface="+mn-ea"/>
                          <a:cs typeface="+mn-cs"/>
                        </a:rPr>
                        <a:t> goal setting, management decisions about resourcing,</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lang="en-US" sz="2000" kern="1200" baseline="0" dirty="0">
                        <a:solidFill>
                          <a:schemeClr val="tx1"/>
                        </a:solidFill>
                        <a:latin typeface="+mn-lt"/>
                        <a:ea typeface="+mn-ea"/>
                        <a:cs typeface="+mn-cs"/>
                      </a:endParaRPr>
                    </a:p>
                  </a:txBody>
                  <a:tcPr marL="164305" marR="164305" marT="82153" marB="82153"/>
                </a:tc>
                <a:extLst>
                  <a:ext uri="{0D108BD9-81ED-4DB2-BD59-A6C34878D82A}">
                    <a16:rowId xmlns:a16="http://schemas.microsoft.com/office/drawing/2014/main" val="10003"/>
                  </a:ext>
                </a:extLst>
              </a:tr>
              <a:tr h="1207953">
                <a:tc>
                  <a:txBody>
                    <a:bodyPr/>
                    <a:lstStyle/>
                    <a:p>
                      <a:pPr marL="0" indent="0" algn="l">
                        <a:lnSpc>
                          <a:spcPct val="90000"/>
                        </a:lnSpc>
                        <a:spcBef>
                          <a:spcPts val="600"/>
                        </a:spcBef>
                        <a:buFont typeface="Arial" charset="0"/>
                        <a:buNone/>
                      </a:pPr>
                      <a:r>
                        <a:rPr lang="en-US" sz="2400" b="1" dirty="0"/>
                        <a:t>Operations &amp; Infrastructure</a:t>
                      </a:r>
                    </a:p>
                  </a:txBody>
                  <a:tcPr marL="164305" marR="164305" marT="82153" marB="82153" anchor="ctr"/>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Lawyers use personal library of contracts</a:t>
                      </a:r>
                    </a:p>
                  </a:txBody>
                  <a:tcPr marL="164305" marR="164305" marT="82153" marB="82153"/>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Consolidated contract library</a:t>
                      </a:r>
                    </a:p>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Company-wide clause banks/ positions agreed</a:t>
                      </a:r>
                    </a:p>
                  </a:txBody>
                  <a:tcPr marL="164305" marR="164305" marT="82153" marB="82153"/>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Playbooks, approval matrixes &amp; process maps for main contract types</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Culture of continuous improvement </a:t>
                      </a:r>
                      <a:r>
                        <a:rPr lang="mr-IN" sz="2000" kern="1200" baseline="0" dirty="0">
                          <a:solidFill>
                            <a:schemeClr val="tx1"/>
                          </a:solidFill>
                          <a:latin typeface="+mn-lt"/>
                          <a:ea typeface="+mn-ea"/>
                          <a:cs typeface="+mn-cs"/>
                        </a:rPr>
                        <a:t>–</a:t>
                      </a:r>
                      <a:r>
                        <a:rPr lang="en-US" sz="2000" kern="1200" baseline="0" dirty="0">
                          <a:solidFill>
                            <a:schemeClr val="tx1"/>
                          </a:solidFill>
                          <a:latin typeface="+mn-lt"/>
                          <a:ea typeface="+mn-ea"/>
                          <a:cs typeface="+mn-cs"/>
                        </a:rPr>
                        <a:t> goal setting, management decisions about practices</a:t>
                      </a:r>
                    </a:p>
                  </a:txBody>
                  <a:tcPr marL="164305" marR="164305" marT="82153" marB="82153"/>
                </a:tc>
                <a:extLst>
                  <a:ext uri="{0D108BD9-81ED-4DB2-BD59-A6C34878D82A}">
                    <a16:rowId xmlns:a16="http://schemas.microsoft.com/office/drawing/2014/main" val="10004"/>
                  </a:ext>
                </a:extLst>
              </a:tr>
              <a:tr h="1396595">
                <a:tc>
                  <a:txBody>
                    <a:bodyPr/>
                    <a:lstStyle/>
                    <a:p>
                      <a:pPr marL="0" indent="0" algn="l">
                        <a:lnSpc>
                          <a:spcPct val="90000"/>
                        </a:lnSpc>
                        <a:spcBef>
                          <a:spcPts val="600"/>
                        </a:spcBef>
                        <a:buFont typeface="Arial" charset="0"/>
                        <a:buNone/>
                      </a:pPr>
                      <a:r>
                        <a:rPr lang="en-US" sz="2400" b="1" dirty="0"/>
                        <a:t>Technology</a:t>
                      </a:r>
                    </a:p>
                  </a:txBody>
                  <a:tcPr marL="164305" marR="164305" marT="82153" marB="82153" anchor="ctr"/>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Driven by spreadsheets, word processing tools, i.e. email &amp; MS Office</a:t>
                      </a:r>
                    </a:p>
                  </a:txBody>
                  <a:tcPr marL="164305" marR="164305" marT="82153" marB="82153"/>
                </a:tc>
                <a:tc>
                  <a:txBody>
                    <a:bodyPr/>
                    <a:lstStyle/>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Central contract repositories</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Contract generation tools in place</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Limited self-service tools</a:t>
                      </a:r>
                    </a:p>
                  </a:txBody>
                  <a:tcPr marL="164305" marR="164305" marT="82153" marB="82153"/>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End to end CLM tools fully embedded to facilitate workflow, escalations &amp; data capture </a:t>
                      </a: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Use of </a:t>
                      </a:r>
                      <a:r>
                        <a:rPr lang="en-US" sz="2000" kern="1200" baseline="0" dirty="0" err="1">
                          <a:solidFill>
                            <a:schemeClr val="tx1"/>
                          </a:solidFill>
                          <a:latin typeface="+mn-lt"/>
                          <a:ea typeface="+mn-ea"/>
                          <a:cs typeface="+mn-cs"/>
                        </a:rPr>
                        <a:t>eSignature</a:t>
                      </a:r>
                      <a:endParaRPr lang="en-US" sz="2000" kern="1200" baseline="0" dirty="0">
                        <a:solidFill>
                          <a:schemeClr val="tx1"/>
                        </a:solidFill>
                        <a:latin typeface="+mn-lt"/>
                        <a:ea typeface="+mn-ea"/>
                        <a:cs typeface="+mn-cs"/>
                      </a:endParaRPr>
                    </a:p>
                    <a:p>
                      <a:pPr marL="171450" marR="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Extensive self-service tools</a:t>
                      </a:r>
                    </a:p>
                  </a:txBody>
                  <a:tcPr marL="164305" marR="164305" marT="82153" marB="82153"/>
                </a:tc>
                <a:tc>
                  <a:txBody>
                    <a:bodyPr/>
                    <a:lstStyle/>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Machine learning capabilities to drive improvements</a:t>
                      </a:r>
                    </a:p>
                    <a:p>
                      <a:pPr marL="171450" indent="-171450" algn="l" rtl="0" eaLnBrk="1" latinLnBrk="0" hangingPunct="1">
                        <a:lnSpc>
                          <a:spcPct val="90000"/>
                        </a:lnSpc>
                        <a:spcBef>
                          <a:spcPts val="0"/>
                        </a:spcBef>
                        <a:buFont typeface="Arial" panose="020B0604020202020204" pitchFamily="34" charset="0"/>
                        <a:buChar char="•"/>
                      </a:pPr>
                      <a:r>
                        <a:rPr lang="en-US" sz="2000" kern="1200" baseline="0" dirty="0">
                          <a:solidFill>
                            <a:schemeClr val="tx1"/>
                          </a:solidFill>
                          <a:latin typeface="+mn-lt"/>
                          <a:ea typeface="+mn-ea"/>
                          <a:cs typeface="+mn-cs"/>
                        </a:rPr>
                        <a:t>Robust KM system linking all members of ecosystem</a:t>
                      </a:r>
                    </a:p>
                  </a:txBody>
                  <a:tcPr marL="164305" marR="164305" marT="82153" marB="82153"/>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9521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7</a:t>
            </a:fld>
            <a:endParaRPr lang="en-US" dirty="0"/>
          </a:p>
        </p:txBody>
      </p:sp>
      <p:sp>
        <p:nvSpPr>
          <p:cNvPr id="18" name="Title 20"/>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Data Analytics &amp; Metrics</a:t>
            </a:r>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2438400"/>
            <a:ext cx="22899546" cy="1077218"/>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Collect &amp; analyze </a:t>
            </a:r>
            <a:r>
              <a:rPr lang="en-US" sz="3200" i="1" dirty="0">
                <a:solidFill>
                  <a:schemeClr val="bg2">
                    <a:lumMod val="50000"/>
                  </a:schemeClr>
                </a:solidFill>
                <a:latin typeface="Source Sans Pro"/>
              </a:rPr>
              <a:t>relevant</a:t>
            </a:r>
            <a:r>
              <a:rPr lang="en-US" sz="3200" dirty="0">
                <a:solidFill>
                  <a:schemeClr val="bg2">
                    <a:lumMod val="50000"/>
                  </a:schemeClr>
                </a:solidFill>
                <a:latin typeface="Source Sans Pro"/>
              </a:rPr>
              <a:t> data from department tools &amp; industry sources, define objectives to provide metrics &amp; dashboards, that drive efficiencies &amp; optimize spend, etc.</a:t>
            </a:r>
          </a:p>
        </p:txBody>
      </p:sp>
      <p:sp>
        <p:nvSpPr>
          <p:cNvPr id="21" name="Oval 20">
            <a:extLst>
              <a:ext uri="{FF2B5EF4-FFF2-40B4-BE49-F238E27FC236}">
                <a16:creationId xmlns:a16="http://schemas.microsoft.com/office/drawing/2014/main" id="{310C35D2-047E-3348-B9E6-FD0BD62ABA97}"/>
              </a:ext>
            </a:extLst>
          </p:cNvPr>
          <p:cNvSpPr/>
          <p:nvPr/>
        </p:nvSpPr>
        <p:spPr>
          <a:xfrm>
            <a:off x="21642387" y="386301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1642387"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E77F184D-DC90-B546-A253-7D2A59A67DC9}"/>
              </a:ext>
            </a:extLst>
          </p:cNvPr>
          <p:cNvGraphicFramePr>
            <a:graphicFrameLocks/>
          </p:cNvGraphicFramePr>
          <p:nvPr>
            <p:extLst/>
          </p:nvPr>
        </p:nvGraphicFramePr>
        <p:xfrm>
          <a:off x="611187" y="3863016"/>
          <a:ext cx="20135088" cy="6858067"/>
        </p:xfrm>
        <a:graphic>
          <a:graphicData uri="http://schemas.openxmlformats.org/drawingml/2006/table">
            <a:tbl>
              <a:tblPr firstRow="1" bandRow="1">
                <a:tableStyleId>{5C22544A-7EE6-4342-B048-85BDC9FD1C3A}</a:tableStyleId>
              </a:tblPr>
              <a:tblGrid>
                <a:gridCol w="2954014">
                  <a:extLst>
                    <a:ext uri="{9D8B030D-6E8A-4147-A177-3AD203B41FA5}">
                      <a16:colId xmlns:a16="http://schemas.microsoft.com/office/drawing/2014/main" val="20000"/>
                    </a:ext>
                  </a:extLst>
                </a:gridCol>
                <a:gridCol w="4284409">
                  <a:extLst>
                    <a:ext uri="{9D8B030D-6E8A-4147-A177-3AD203B41FA5}">
                      <a16:colId xmlns:a16="http://schemas.microsoft.com/office/drawing/2014/main" val="20001"/>
                    </a:ext>
                  </a:extLst>
                </a:gridCol>
                <a:gridCol w="3926018">
                  <a:extLst>
                    <a:ext uri="{9D8B030D-6E8A-4147-A177-3AD203B41FA5}">
                      <a16:colId xmlns:a16="http://schemas.microsoft.com/office/drawing/2014/main" val="20002"/>
                    </a:ext>
                  </a:extLst>
                </a:gridCol>
                <a:gridCol w="3909726">
                  <a:extLst>
                    <a:ext uri="{9D8B030D-6E8A-4147-A177-3AD203B41FA5}">
                      <a16:colId xmlns:a16="http://schemas.microsoft.com/office/drawing/2014/main" val="20003"/>
                    </a:ext>
                  </a:extLst>
                </a:gridCol>
                <a:gridCol w="5060921">
                  <a:extLst>
                    <a:ext uri="{9D8B030D-6E8A-4147-A177-3AD203B41FA5}">
                      <a16:colId xmlns:a16="http://schemas.microsoft.com/office/drawing/2014/main" val="20004"/>
                    </a:ext>
                  </a:extLst>
                </a:gridCol>
              </a:tblGrid>
              <a:tr h="912254">
                <a:tc>
                  <a:txBody>
                    <a:bodyPr/>
                    <a:lstStyle/>
                    <a:p>
                      <a:pPr algn="ctr"/>
                      <a:endParaRPr lang="en-US" sz="3500" kern="1200" dirty="0">
                        <a:solidFill>
                          <a:schemeClr val="dk1"/>
                        </a:solidFill>
                        <a:latin typeface="Arial" panose="020B0604020202020204" pitchFamily="34" charset="0"/>
                        <a:ea typeface="+mn-ea"/>
                        <a:cs typeface="Arial" panose="020B0604020202020204" pitchFamily="34" charset="0"/>
                      </a:endParaRPr>
                    </a:p>
                  </a:txBody>
                  <a:tcPr marL="169880" marR="169880" marT="84940" marB="84940" anchor="ctr">
                    <a:noFill/>
                  </a:tcPr>
                </a:tc>
                <a:tc>
                  <a:txBody>
                    <a:bodyPr/>
                    <a:lstStyle/>
                    <a:p>
                      <a:pPr algn="ctr"/>
                      <a:r>
                        <a:rPr lang="en-US" sz="3000" dirty="0">
                          <a:latin typeface="Arial" panose="020B0604020202020204" pitchFamily="34" charset="0"/>
                          <a:cs typeface="Arial" panose="020B0604020202020204" pitchFamily="34" charset="0"/>
                        </a:rPr>
                        <a:t>Under Developed</a:t>
                      </a:r>
                    </a:p>
                  </a:txBody>
                  <a:tcPr marL="169880" marR="169880" marT="84940" marB="84940"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9880" marR="169880" marT="84940" marB="84940"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9880" marR="169880" marT="84940" marB="84940"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9880" marR="169880" marT="84940" marB="84940" anchor="ctr">
                    <a:solidFill>
                      <a:schemeClr val="accent4">
                        <a:lumMod val="75000"/>
                      </a:schemeClr>
                    </a:solidFill>
                  </a:tcPr>
                </a:tc>
                <a:extLst>
                  <a:ext uri="{0D108BD9-81ED-4DB2-BD59-A6C34878D82A}">
                    <a16:rowId xmlns:a16="http://schemas.microsoft.com/office/drawing/2014/main" val="10000"/>
                  </a:ext>
                </a:extLst>
              </a:tr>
              <a:tr h="1868684">
                <a:tc>
                  <a:txBody>
                    <a:bodyPr/>
                    <a:lstStyle/>
                    <a:p>
                      <a:r>
                        <a:rPr lang="en-US" sz="2400" b="1" dirty="0">
                          <a:latin typeface="Arial" panose="020B0604020202020204" pitchFamily="34" charset="0"/>
                          <a:cs typeface="Arial" panose="020B0604020202020204" pitchFamily="34" charset="0"/>
                        </a:rPr>
                        <a:t>Analysis of Departmental</a:t>
                      </a:r>
                      <a:r>
                        <a:rPr lang="en-US" sz="2400" b="1" baseline="0" dirty="0">
                          <a:latin typeface="Arial" panose="020B0604020202020204" pitchFamily="34" charset="0"/>
                          <a:cs typeface="Arial" panose="020B0604020202020204" pitchFamily="34" charset="0"/>
                        </a:rPr>
                        <a:t> Data &amp; Metrics</a:t>
                      </a:r>
                      <a:endParaRPr lang="en-US" sz="2400" b="1" dirty="0">
                        <a:latin typeface="Arial" panose="020B0604020202020204" pitchFamily="34" charset="0"/>
                        <a:cs typeface="Arial" panose="020B0604020202020204" pitchFamily="34" charset="0"/>
                      </a:endParaRPr>
                    </a:p>
                  </a:txBody>
                  <a:tcPr marL="169880" marR="169880" marT="84940" marB="84940" anchor="ctr"/>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Undefined scope of metrics &amp;/or performance measures</a:t>
                      </a: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Defined set of metrics &amp; performance measures</a:t>
                      </a: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Quarterly</a:t>
                      </a:r>
                      <a:r>
                        <a:rPr lang="en-US" sz="2200" baseline="0" dirty="0">
                          <a:latin typeface="Arial" panose="020B0604020202020204" pitchFamily="34" charset="0"/>
                          <a:cs typeface="Arial" panose="020B0604020202020204" pitchFamily="34" charset="0"/>
                        </a:rPr>
                        <a:t> generation &amp; review of departmental metrics</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Automated</a:t>
                      </a:r>
                      <a:r>
                        <a:rPr lang="en-US" sz="2200" baseline="0" dirty="0">
                          <a:latin typeface="Arial" panose="020B0604020202020204" pitchFamily="34" charset="0"/>
                          <a:cs typeface="Arial" panose="020B0604020202020204" pitchFamily="34" charset="0"/>
                        </a:rPr>
                        <a:t> &amp; real-time visibility into key metrics / variance; aligned with CLOC guidelines</a:t>
                      </a:r>
                      <a:endParaRPr lang="en-US" sz="2200" dirty="0">
                        <a:latin typeface="Arial" panose="020B0604020202020204" pitchFamily="34" charset="0"/>
                        <a:cs typeface="Arial" panose="020B0604020202020204" pitchFamily="34" charset="0"/>
                      </a:endParaRPr>
                    </a:p>
                  </a:txBody>
                  <a:tcPr marL="169880" marR="169880" marT="84940" marB="84940"/>
                </a:tc>
                <a:extLst>
                  <a:ext uri="{0D108BD9-81ED-4DB2-BD59-A6C34878D82A}">
                    <a16:rowId xmlns:a16="http://schemas.microsoft.com/office/drawing/2014/main" val="10001"/>
                  </a:ext>
                </a:extLst>
              </a:tr>
              <a:tr h="1443983">
                <a:tc>
                  <a:txBody>
                    <a:bodyPr/>
                    <a:lstStyle/>
                    <a:p>
                      <a:r>
                        <a:rPr lang="en-US" sz="2400" b="1" dirty="0">
                          <a:latin typeface="Arial" panose="020B0604020202020204" pitchFamily="34" charset="0"/>
                          <a:cs typeface="Arial" panose="020B0604020202020204" pitchFamily="34" charset="0"/>
                        </a:rPr>
                        <a:t>Analysis of Industry Data &amp; Metrics</a:t>
                      </a:r>
                    </a:p>
                  </a:txBody>
                  <a:tcPr marL="169880" marR="169880" marT="84940" marB="84940" anchor="ctr"/>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No access to</a:t>
                      </a:r>
                      <a:r>
                        <a:rPr lang="en-US" sz="2200" baseline="0" dirty="0">
                          <a:latin typeface="Arial" panose="020B0604020202020204" pitchFamily="34" charset="0"/>
                          <a:cs typeface="Arial" panose="020B0604020202020204" pitchFamily="34" charset="0"/>
                        </a:rPr>
                        <a:t> industry data</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Access into general departmental surveys </a:t>
                      </a: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Access into peer aligned departmental surveys</a:t>
                      </a: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Access into area-specific analytics &amp; benchmarking</a:t>
                      </a:r>
                      <a:r>
                        <a:rPr lang="en-US" sz="2200" baseline="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(spend, contracts, IP, e-discovery, etc.)</a:t>
                      </a:r>
                    </a:p>
                  </a:txBody>
                  <a:tcPr marL="169880" marR="169880" marT="84940" marB="84940"/>
                </a:tc>
                <a:extLst>
                  <a:ext uri="{0D108BD9-81ED-4DB2-BD59-A6C34878D82A}">
                    <a16:rowId xmlns:a16="http://schemas.microsoft.com/office/drawing/2014/main" val="10002"/>
                  </a:ext>
                </a:extLst>
              </a:tr>
              <a:tr h="1189163">
                <a:tc>
                  <a:txBody>
                    <a:bodyPr/>
                    <a:lstStyle/>
                    <a:p>
                      <a:r>
                        <a:rPr lang="en-US" sz="2400" b="1" dirty="0">
                          <a:latin typeface="Arial" panose="020B0604020202020204" pitchFamily="34" charset="0"/>
                          <a:cs typeface="Arial" panose="020B0604020202020204" pitchFamily="34" charset="0"/>
                        </a:rPr>
                        <a:t>Dynamic</a:t>
                      </a:r>
                      <a:r>
                        <a:rPr lang="en-US" sz="2400" b="1" baseline="0" dirty="0">
                          <a:latin typeface="Arial" panose="020B0604020202020204" pitchFamily="34" charset="0"/>
                          <a:cs typeface="Arial" panose="020B0604020202020204" pitchFamily="34" charset="0"/>
                        </a:rPr>
                        <a:t> Dashboards</a:t>
                      </a:r>
                      <a:endParaRPr lang="en-US" sz="2400" b="1" dirty="0">
                        <a:latin typeface="Arial" panose="020B0604020202020204" pitchFamily="34" charset="0"/>
                        <a:cs typeface="Arial" panose="020B0604020202020204" pitchFamily="34" charset="0"/>
                      </a:endParaRPr>
                    </a:p>
                  </a:txBody>
                  <a:tcPr marL="169880" marR="169880" marT="84940" marB="84940" anchor="ctr"/>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Ad-hoc &amp;</a:t>
                      </a:r>
                      <a:r>
                        <a:rPr lang="en-US" sz="2200" baseline="0" dirty="0">
                          <a:latin typeface="Arial" panose="020B0604020202020204" pitchFamily="34" charset="0"/>
                          <a:cs typeface="Arial" panose="020B0604020202020204" pitchFamily="34" charset="0"/>
                        </a:rPr>
                        <a:t> de-centralized reporting from legal applications</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Robust dashboards for a single legal</a:t>
                      </a:r>
                      <a:r>
                        <a:rPr lang="en-US" sz="2200" baseline="0" dirty="0">
                          <a:latin typeface="Arial" panose="020B0604020202020204" pitchFamily="34" charset="0"/>
                          <a:cs typeface="Arial" panose="020B0604020202020204" pitchFamily="34" charset="0"/>
                        </a:rPr>
                        <a:t> application (likely MM/e-Billing first)</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Robust dashboards for</a:t>
                      </a:r>
                      <a:r>
                        <a:rPr lang="en-US" sz="2200" baseline="0" dirty="0">
                          <a:latin typeface="Arial" panose="020B0604020202020204" pitchFamily="34" charset="0"/>
                          <a:cs typeface="Arial" panose="020B0604020202020204" pitchFamily="34" charset="0"/>
                        </a:rPr>
                        <a:t> each legal application</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Automated &amp; centralized single-point of reporting across the department</a:t>
                      </a:r>
                    </a:p>
                  </a:txBody>
                  <a:tcPr marL="169880" marR="169880" marT="84940" marB="84940"/>
                </a:tc>
                <a:extLst>
                  <a:ext uri="{0D108BD9-81ED-4DB2-BD59-A6C34878D82A}">
                    <a16:rowId xmlns:a16="http://schemas.microsoft.com/office/drawing/2014/main" val="10003"/>
                  </a:ext>
                </a:extLst>
              </a:tr>
              <a:tr h="1443983">
                <a:tc>
                  <a:txBody>
                    <a:bodyPr/>
                    <a:lstStyle/>
                    <a:p>
                      <a:r>
                        <a:rPr lang="en-US" sz="2400" b="1" dirty="0">
                          <a:latin typeface="Arial" panose="020B0604020202020204" pitchFamily="34" charset="0"/>
                          <a:cs typeface="Arial" panose="020B0604020202020204" pitchFamily="34" charset="0"/>
                        </a:rPr>
                        <a:t>Data</a:t>
                      </a:r>
                      <a:r>
                        <a:rPr lang="en-US" sz="2400" b="1" baseline="0" dirty="0">
                          <a:latin typeface="Arial" panose="020B0604020202020204" pitchFamily="34" charset="0"/>
                          <a:cs typeface="Arial" panose="020B0604020202020204" pitchFamily="34" charset="0"/>
                        </a:rPr>
                        <a:t>-Driven Decision Making</a:t>
                      </a:r>
                      <a:endParaRPr lang="en-US" sz="2400" b="1" dirty="0">
                        <a:latin typeface="Arial" panose="020B0604020202020204" pitchFamily="34" charset="0"/>
                        <a:cs typeface="Arial" panose="020B0604020202020204" pitchFamily="34" charset="0"/>
                      </a:endParaRPr>
                    </a:p>
                  </a:txBody>
                  <a:tcPr marL="169880" marR="169880" marT="84940" marB="84940" anchor="ctr"/>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Re-active request &amp; analysis of information relevant</a:t>
                      </a:r>
                      <a:r>
                        <a:rPr lang="en-US" sz="2200" baseline="0" dirty="0">
                          <a:latin typeface="Arial" panose="020B0604020202020204" pitchFamily="34" charset="0"/>
                          <a:cs typeface="Arial" panose="020B0604020202020204" pitchFamily="34" charset="0"/>
                        </a:rPr>
                        <a:t> to the work</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Established knowledge bank or data with manual search</a:t>
                      </a: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Established analytics platform boasting relevant</a:t>
                      </a:r>
                      <a:r>
                        <a:rPr lang="en-US" sz="2200" baseline="0" dirty="0">
                          <a:latin typeface="Arial" panose="020B0604020202020204" pitchFamily="34" charset="0"/>
                          <a:cs typeface="Arial" panose="020B0604020202020204" pitchFamily="34" charset="0"/>
                        </a:rPr>
                        <a:t> metrics</a:t>
                      </a:r>
                      <a:endParaRPr lang="en-US" sz="2200" dirty="0">
                        <a:latin typeface="Arial" panose="020B0604020202020204" pitchFamily="34" charset="0"/>
                        <a:cs typeface="Arial" panose="020B0604020202020204" pitchFamily="34" charset="0"/>
                      </a:endParaRPr>
                    </a:p>
                  </a:txBody>
                  <a:tcPr marL="169880" marR="169880" marT="84940" marB="84940"/>
                </a:tc>
                <a:tc>
                  <a:txBody>
                    <a:bodyPr/>
                    <a:lstStyle/>
                    <a:p>
                      <a:pPr marL="171450" indent="-171450">
                        <a:buFont typeface="Arial" panose="020B0604020202020204" pitchFamily="34" charset="0"/>
                        <a:buChar char="•"/>
                      </a:pPr>
                      <a:r>
                        <a:rPr lang="en-US" sz="2200" dirty="0">
                          <a:latin typeface="Arial" panose="020B0604020202020204" pitchFamily="34" charset="0"/>
                          <a:cs typeface="Arial" panose="020B0604020202020204" pitchFamily="34" charset="0"/>
                        </a:rPr>
                        <a:t>Integrated</a:t>
                      </a:r>
                      <a:r>
                        <a:rPr lang="en-US" sz="2200" baseline="0" dirty="0">
                          <a:latin typeface="Arial" panose="020B0604020202020204" pitchFamily="34" charset="0"/>
                          <a:cs typeface="Arial" panose="020B0604020202020204" pitchFamily="34" charset="0"/>
                        </a:rPr>
                        <a:t> data recommendations based on work </a:t>
                      </a:r>
                      <a:r>
                        <a:rPr lang="en-US" sz="2200" baseline="0">
                          <a:latin typeface="Arial" panose="020B0604020202020204" pitchFamily="34" charset="0"/>
                          <a:cs typeface="Arial" panose="020B0604020202020204" pitchFamily="34" charset="0"/>
                        </a:rPr>
                        <a:t>at hand</a:t>
                      </a:r>
                      <a:endParaRPr lang="en-US" sz="2200" dirty="0">
                        <a:latin typeface="Arial" panose="020B0604020202020204" pitchFamily="34" charset="0"/>
                        <a:cs typeface="Arial" panose="020B0604020202020204" pitchFamily="34" charset="0"/>
                      </a:endParaRPr>
                    </a:p>
                  </a:txBody>
                  <a:tcPr marL="169880" marR="169880" marT="84940" marB="8494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554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8</a:t>
            </a:fld>
            <a:endParaRPr lang="en-US" dirty="0"/>
          </a:p>
        </p:txBody>
      </p:sp>
      <p:sp>
        <p:nvSpPr>
          <p:cNvPr id="19" name="TextBox 18">
            <a:extLst>
              <a:ext uri="{FF2B5EF4-FFF2-40B4-BE49-F238E27FC236}">
                <a16:creationId xmlns:a16="http://schemas.microsoft.com/office/drawing/2014/main" id="{58E96703-CB11-AC4A-A801-AB47A6658CD4}"/>
              </a:ext>
            </a:extLst>
          </p:cNvPr>
          <p:cNvSpPr txBox="1"/>
          <p:nvPr/>
        </p:nvSpPr>
        <p:spPr>
          <a:xfrm>
            <a:off x="18975551" y="521342"/>
            <a:ext cx="4687582"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11" name="TextBox 10">
            <a:extLst>
              <a:ext uri="{FF2B5EF4-FFF2-40B4-BE49-F238E27FC236}">
                <a16:creationId xmlns:a16="http://schemas.microsoft.com/office/drawing/2014/main" id="{5626556D-0974-4E48-A1B5-E34C6538B25F}"/>
              </a:ext>
            </a:extLst>
          </p:cNvPr>
          <p:cNvSpPr txBox="1"/>
          <p:nvPr/>
        </p:nvSpPr>
        <p:spPr>
          <a:xfrm>
            <a:off x="763587" y="1949640"/>
            <a:ext cx="22899546" cy="584775"/>
          </a:xfrm>
          <a:prstGeom prst="rect">
            <a:avLst/>
          </a:prstGeom>
          <a:noFill/>
        </p:spPr>
        <p:txBody>
          <a:bodyPr wrap="square" rtlCol="0">
            <a:spAutoFit/>
          </a:bodyPr>
          <a:lstStyle/>
          <a:p>
            <a:pPr marL="457200" lvl="0" indent="-457200">
              <a:buFont typeface="Arial" panose="020B0604020202020204" pitchFamily="34" charset="0"/>
              <a:buChar char="•"/>
              <a:defRPr/>
            </a:pPr>
            <a:r>
              <a:rPr lang="en-US" sz="3200" dirty="0">
                <a:solidFill>
                  <a:schemeClr val="bg2">
                    <a:lumMod val="50000"/>
                  </a:schemeClr>
                </a:solidFill>
                <a:latin typeface="Source Sans Pro"/>
              </a:rPr>
              <a:t>Manage your current technology &amp; have a vision for where it will take you in the future</a:t>
            </a:r>
          </a:p>
        </p:txBody>
      </p:sp>
      <p:sp>
        <p:nvSpPr>
          <p:cNvPr id="21" name="Oval 20">
            <a:extLst>
              <a:ext uri="{FF2B5EF4-FFF2-40B4-BE49-F238E27FC236}">
                <a16:creationId xmlns:a16="http://schemas.microsoft.com/office/drawing/2014/main" id="{310C35D2-047E-3348-B9E6-FD0BD62ABA97}"/>
              </a:ext>
            </a:extLst>
          </p:cNvPr>
          <p:cNvSpPr/>
          <p:nvPr/>
        </p:nvSpPr>
        <p:spPr>
          <a:xfrm>
            <a:off x="22618264" y="3815486"/>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2611696" y="5803411"/>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6F9FB927-9A92-8741-956E-0740E1628E82}"/>
              </a:ext>
            </a:extLst>
          </p:cNvPr>
          <p:cNvGraphicFramePr>
            <a:graphicFrameLocks/>
          </p:cNvGraphicFramePr>
          <p:nvPr>
            <p:extLst>
              <p:ext uri="{D42A27DB-BD31-4B8C-83A1-F6EECF244321}">
                <p14:modId xmlns:p14="http://schemas.microsoft.com/office/powerpoint/2010/main" val="3783029922"/>
              </p:ext>
            </p:extLst>
          </p:nvPr>
        </p:nvGraphicFramePr>
        <p:xfrm>
          <a:off x="763587" y="3068113"/>
          <a:ext cx="21691908" cy="9110889"/>
        </p:xfrm>
        <a:graphic>
          <a:graphicData uri="http://schemas.openxmlformats.org/drawingml/2006/table">
            <a:tbl>
              <a:tblPr firstRow="1" bandRow="1">
                <a:tableStyleId>{5C22544A-7EE6-4342-B048-85BDC9FD1C3A}</a:tableStyleId>
              </a:tblPr>
              <a:tblGrid>
                <a:gridCol w="4546908">
                  <a:extLst>
                    <a:ext uri="{9D8B030D-6E8A-4147-A177-3AD203B41FA5}">
                      <a16:colId xmlns:a16="http://schemas.microsoft.com/office/drawing/2014/main" val="20001"/>
                    </a:ext>
                  </a:extLst>
                </a:gridCol>
                <a:gridCol w="5257800">
                  <a:extLst>
                    <a:ext uri="{9D8B030D-6E8A-4147-A177-3AD203B41FA5}">
                      <a16:colId xmlns:a16="http://schemas.microsoft.com/office/drawing/2014/main" val="20002"/>
                    </a:ext>
                  </a:extLst>
                </a:gridCol>
                <a:gridCol w="5486400">
                  <a:extLst>
                    <a:ext uri="{9D8B030D-6E8A-4147-A177-3AD203B41FA5}">
                      <a16:colId xmlns:a16="http://schemas.microsoft.com/office/drawing/2014/main" val="20003"/>
                    </a:ext>
                  </a:extLst>
                </a:gridCol>
                <a:gridCol w="6400800">
                  <a:extLst>
                    <a:ext uri="{9D8B030D-6E8A-4147-A177-3AD203B41FA5}">
                      <a16:colId xmlns:a16="http://schemas.microsoft.com/office/drawing/2014/main" val="20004"/>
                    </a:ext>
                  </a:extLst>
                </a:gridCol>
              </a:tblGrid>
              <a:tr h="502167">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algn="ct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algn="ct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8485897">
                <a:tc>
                  <a:txBody>
                    <a:bodyPr/>
                    <a:lstStyle/>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LD cannot identify what technology gaps exist or how they should be prioritized</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Not familiar with categories of available tools or the options within them</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Technology selections based on advice of salespeople, brand recognition, or because it is what “everybody else” is using. Tools not purchased strategically, but purchased in desperation, when pain has become unbearable.</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No time/attention/skill available to negotiate good deals with vendors</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Tool buildouts are poorly envisioned, poorly implemented, &amp; lead to suboptimal adoption</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Too many tools &amp; not enough value generated</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Little or no integration between tools</a:t>
                      </a:r>
                    </a:p>
                    <a:p>
                      <a:pPr marL="171450" indent="-171450" algn="l">
                        <a:buFont typeface="Arial" panose="020B0604020202020204" pitchFamily="34" charset="0"/>
                        <a:buChar char="•"/>
                      </a:pPr>
                      <a:r>
                        <a:rPr lang="en-US" sz="2000" dirty="0">
                          <a:latin typeface="Arial" panose="020B0604020202020204" pitchFamily="34" charset="0"/>
                          <a:cs typeface="Arial" panose="020B0604020202020204" pitchFamily="34" charset="0"/>
                        </a:rPr>
                        <a:t>No vision for the future or plan of how to get there.</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some of its biggest pain points, but has difficulty deciding how to prioritize them &amp; may do nothing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Has superficial knowledge of the most common tools in the most common spaces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Technology selections made deliberately, after studying the issue &amp; talking to colleagues from other organizations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Some attempt to negotiate pricing &amp; other terms with vendors, but vendors are far more sophisticated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Tool buildouts are given some thought, implementation is at least passively monitored, &amp; is good enough to facilitate adoption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An awareness of tool proliferation issues, but difficulty avoiding their occurrence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Integrations between tools when it makes sense, but trouble maintaining them</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Many people have a decent gut feeling of where the LD wants to be with technology in the future, but others are in the dark or cannot agree on a plan</a:t>
                      </a:r>
                    </a:p>
                    <a:p>
                      <a:pPr marL="171450" indent="-17145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some of its biggest pain points, but has difficulty deciding how to prioritize them &amp; is somewhat slow to address them</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Good understanding of the legal tech marketplace &amp; common tools in all the major spaces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Fairly systematic approach to one-off technology procurement decisions, including institutional knowledge of prices for different products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Demonstrated ability to negotiate down prices or obtain other benefits in negotiations with vendors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is able to articulate desires prior to design &amp; implementation &amp; is experienced at managing implementation projects &amp; making sure it gets what was bargained for</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Demonstrated ability to keep the number of tools manageable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Appropriately chosen &amp; maintained integrations between tools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An above-average vision of where tech needs to take you that is communicated to &amp; supported by stakeholders</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exactly where its pain points are, how technology can solve them, &amp; how to prioritize solutions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Keen knowledge of legal technology marketplace, including new developments &amp; tools in adjacent markets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Sophisticated, repeatable technology procurement processes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Technology selection based on independent research &amp; rational self-interest, not the assertions of vendors or blind imitation of other law departments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has significant expertise in negotiating pricing, design, implementation, &amp; service terms with vendors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has excellent relationships with vendors, partners with vendors to co-create new product features, &amp; gets preferential treatment over other customers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Tool buildouts are properly designed &amp; implemented to maximize adoption &amp; value-creation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avoids tool proliferation &amp; builds &amp; maintains integrations when appropriate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 clear, agreed-upon vision of where tech needs to take you in the next 1, 3, &amp; 5 years</a:t>
                      </a:r>
                    </a:p>
                  </a:txBody>
                  <a:tcPr marL="167792" marR="167792" marT="83896" marB="83896"/>
                </a:tc>
                <a:extLst>
                  <a:ext uri="{0D108BD9-81ED-4DB2-BD59-A6C34878D82A}">
                    <a16:rowId xmlns:a16="http://schemas.microsoft.com/office/drawing/2014/main" val="10001"/>
                  </a:ext>
                </a:extLst>
              </a:tr>
            </a:tbl>
          </a:graphicData>
        </a:graphic>
      </p:graphicFrame>
      <p:sp>
        <p:nvSpPr>
          <p:cNvPr id="9" name="Title 20">
            <a:extLst>
              <a:ext uri="{FF2B5EF4-FFF2-40B4-BE49-F238E27FC236}">
                <a16:creationId xmlns:a16="http://schemas.microsoft.com/office/drawing/2014/main" id="{CD87E301-D09B-1C4D-B046-863354A47638}"/>
              </a:ext>
            </a:extLst>
          </p:cNvPr>
          <p:cNvSpPr txBox="1">
            <a:spLocks/>
          </p:cNvSpPr>
          <p:nvPr/>
        </p:nvSpPr>
        <p:spPr>
          <a:xfrm>
            <a:off x="611187" y="672373"/>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000" dirty="0">
                <a:solidFill>
                  <a:schemeClr val="tx1"/>
                </a:solidFill>
              </a:rPr>
              <a:t>Legal Tech Roadmap &amp; Portfolio Mgmt.</a:t>
            </a:r>
          </a:p>
        </p:txBody>
      </p:sp>
    </p:spTree>
    <p:extLst>
      <p:ext uri="{BB962C8B-B14F-4D97-AF65-F5344CB8AC3E}">
        <p14:creationId xmlns:p14="http://schemas.microsoft.com/office/powerpoint/2010/main" val="216106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F686B8-C880-FF40-96DC-14FF2413C34E}" type="slidenum">
              <a:rPr lang="en-US" smtClean="0"/>
              <a:pPr/>
              <a:t>9</a:t>
            </a:fld>
            <a:endParaRPr lang="en-US" dirty="0"/>
          </a:p>
        </p:txBody>
      </p:sp>
      <p:sp>
        <p:nvSpPr>
          <p:cNvPr id="18" name="Title 20"/>
          <p:cNvSpPr txBox="1">
            <a:spLocks/>
          </p:cNvSpPr>
          <p:nvPr/>
        </p:nvSpPr>
        <p:spPr>
          <a:xfrm>
            <a:off x="603249" y="273049"/>
            <a:ext cx="23051947" cy="851627"/>
          </a:xfrm>
          <a:prstGeom prst="rect">
            <a:avLst/>
          </a:prstGeom>
        </p:spPr>
        <p:txBody>
          <a:bodyPr vert="horz" lIns="243852" tIns="121926" rIns="243852" bIns="121926"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6600" dirty="0">
                <a:solidFill>
                  <a:schemeClr val="tx1"/>
                </a:solidFill>
              </a:rPr>
              <a:t>Alternative Support Provider (ASP) Mgmt.</a:t>
            </a:r>
          </a:p>
        </p:txBody>
      </p:sp>
      <p:sp>
        <p:nvSpPr>
          <p:cNvPr id="21" name="Oval 20">
            <a:extLst>
              <a:ext uri="{FF2B5EF4-FFF2-40B4-BE49-F238E27FC236}">
                <a16:creationId xmlns:a16="http://schemas.microsoft.com/office/drawing/2014/main" id="{310C35D2-047E-3348-B9E6-FD0BD62ABA97}"/>
              </a:ext>
            </a:extLst>
          </p:cNvPr>
          <p:cNvSpPr/>
          <p:nvPr/>
        </p:nvSpPr>
        <p:spPr>
          <a:xfrm>
            <a:off x="22710557" y="3618994"/>
            <a:ext cx="1463040" cy="1463040"/>
          </a:xfrm>
          <a:prstGeom prst="ellipse">
            <a:avLst/>
          </a:prstGeom>
          <a:solidFill>
            <a:srgbClr val="349EC3">
              <a:lumMod val="20000"/>
              <a:lumOff val="80000"/>
            </a:srgbClr>
          </a:solidFill>
          <a:ln w="9525" cap="flat" cmpd="sng" algn="ctr">
            <a:solidFill>
              <a:srgbClr val="349EC3">
                <a:lumMod val="60000"/>
                <a:lumOff val="40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Self Assess Today</a:t>
            </a:r>
          </a:p>
        </p:txBody>
      </p:sp>
      <p:sp>
        <p:nvSpPr>
          <p:cNvPr id="22" name="Oval 21">
            <a:extLst>
              <a:ext uri="{FF2B5EF4-FFF2-40B4-BE49-F238E27FC236}">
                <a16:creationId xmlns:a16="http://schemas.microsoft.com/office/drawing/2014/main" id="{A5139318-5C7E-7142-9E0C-28EE2718F6F9}"/>
              </a:ext>
            </a:extLst>
          </p:cNvPr>
          <p:cNvSpPr/>
          <p:nvPr/>
        </p:nvSpPr>
        <p:spPr>
          <a:xfrm>
            <a:off x="22710557" y="5558532"/>
            <a:ext cx="1463040" cy="1463040"/>
          </a:xfrm>
          <a:prstGeom prst="ellipse">
            <a:avLst/>
          </a:prstGeom>
          <a:solidFill>
            <a:srgbClr val="349EC3">
              <a:lumMod val="60000"/>
              <a:lumOff val="40000"/>
            </a:srgbClr>
          </a:solidFill>
          <a:ln w="9525" cap="flat" cmpd="sng" algn="ctr">
            <a:solidFill>
              <a:srgbClr val="349EC3">
                <a:lumMod val="75000"/>
              </a:srgbClr>
            </a:solidFill>
            <a:prstDash val="solid"/>
          </a:ln>
          <a:effectLst>
            <a:outerShdw blurRad="40000" dist="23000" dir="5400000" rotWithShape="0">
              <a:srgbClr val="000000">
                <a:alpha val="35000"/>
              </a:srgbClr>
            </a:outerShdw>
          </a:effectLst>
        </p:spPr>
        <p:txBody>
          <a:bodyPr wrap="square"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181F26"/>
                </a:solidFill>
                <a:effectLst/>
                <a:uLnTx/>
                <a:uFillTx/>
                <a:ea typeface="+mn-ea"/>
                <a:cs typeface="Arial" panose="020B0604020202020204" pitchFamily="34" charset="0"/>
              </a:rPr>
              <a:t>Future Desire</a:t>
            </a:r>
          </a:p>
        </p:txBody>
      </p:sp>
      <p:graphicFrame>
        <p:nvGraphicFramePr>
          <p:cNvPr id="8" name="Content Placeholder 3">
            <a:extLst>
              <a:ext uri="{FF2B5EF4-FFF2-40B4-BE49-F238E27FC236}">
                <a16:creationId xmlns:a16="http://schemas.microsoft.com/office/drawing/2014/main" id="{A57FC04C-209F-1F4F-BE14-2293B30F2F1E}"/>
              </a:ext>
            </a:extLst>
          </p:cNvPr>
          <p:cNvGraphicFramePr>
            <a:graphicFrameLocks/>
          </p:cNvGraphicFramePr>
          <p:nvPr>
            <p:extLst/>
          </p:nvPr>
        </p:nvGraphicFramePr>
        <p:xfrm>
          <a:off x="460157" y="2819400"/>
          <a:ext cx="22096630" cy="9078985"/>
        </p:xfrm>
        <a:graphic>
          <a:graphicData uri="http://schemas.openxmlformats.org/drawingml/2006/table">
            <a:tbl>
              <a:tblPr firstRow="1" bandRow="1">
                <a:tableStyleId>{5C22544A-7EE6-4342-B048-85BDC9FD1C3A}</a:tableStyleId>
              </a:tblPr>
              <a:tblGrid>
                <a:gridCol w="4314408">
                  <a:extLst>
                    <a:ext uri="{9D8B030D-6E8A-4147-A177-3AD203B41FA5}">
                      <a16:colId xmlns:a16="http://schemas.microsoft.com/office/drawing/2014/main" val="20001"/>
                    </a:ext>
                  </a:extLst>
                </a:gridCol>
                <a:gridCol w="5076184">
                  <a:extLst>
                    <a:ext uri="{9D8B030D-6E8A-4147-A177-3AD203B41FA5}">
                      <a16:colId xmlns:a16="http://schemas.microsoft.com/office/drawing/2014/main" val="20002"/>
                    </a:ext>
                  </a:extLst>
                </a:gridCol>
                <a:gridCol w="6232694">
                  <a:extLst>
                    <a:ext uri="{9D8B030D-6E8A-4147-A177-3AD203B41FA5}">
                      <a16:colId xmlns:a16="http://schemas.microsoft.com/office/drawing/2014/main" val="20003"/>
                    </a:ext>
                  </a:extLst>
                </a:gridCol>
                <a:gridCol w="6473344">
                  <a:extLst>
                    <a:ext uri="{9D8B030D-6E8A-4147-A177-3AD203B41FA5}">
                      <a16:colId xmlns:a16="http://schemas.microsoft.com/office/drawing/2014/main" val="20004"/>
                    </a:ext>
                  </a:extLst>
                </a:gridCol>
              </a:tblGrid>
              <a:tr h="2263907">
                <a:tc>
                  <a:txBody>
                    <a:bodyPr/>
                    <a:lstStyle/>
                    <a:p>
                      <a:pPr algn="ctr"/>
                      <a:r>
                        <a:rPr lang="en-US" sz="3000" dirty="0">
                          <a:latin typeface="Arial" panose="020B0604020202020204" pitchFamily="34" charset="0"/>
                          <a:cs typeface="Arial" panose="020B0604020202020204" pitchFamily="34" charset="0"/>
                        </a:rPr>
                        <a:t>Under Developed</a:t>
                      </a:r>
                    </a:p>
                  </a:txBody>
                  <a:tcPr marL="167792" marR="167792" marT="83896" marB="83896" anchor="ctr">
                    <a:solidFill>
                      <a:srgbClr val="C00000"/>
                    </a:solidFill>
                  </a:tcPr>
                </a:tc>
                <a:tc>
                  <a:txBody>
                    <a:bodyPr/>
                    <a:lstStyle/>
                    <a:p>
                      <a:pPr algn="ctr"/>
                      <a:r>
                        <a:rPr lang="en-US" sz="3000" dirty="0">
                          <a:latin typeface="Arial" panose="020B0604020202020204" pitchFamily="34" charset="0"/>
                          <a:cs typeface="Arial" panose="020B0604020202020204" pitchFamily="34" charset="0"/>
                        </a:rPr>
                        <a:t>Developing</a:t>
                      </a:r>
                    </a:p>
                  </a:txBody>
                  <a:tcPr marL="167792" marR="167792" marT="83896" marB="83896" anchor="ctr">
                    <a:solidFill>
                      <a:srgbClr val="FFC000"/>
                    </a:solidFill>
                  </a:tcPr>
                </a:tc>
                <a:tc>
                  <a:txBody>
                    <a:bodyPr/>
                    <a:lstStyle/>
                    <a:p>
                      <a:pPr marL="0" indent="0" algn="ctr">
                        <a:buFont typeface="Arial" panose="020B0604020202020204" pitchFamily="34" charset="0"/>
                        <a:buNone/>
                      </a:pPr>
                      <a:r>
                        <a:rPr lang="en-US" sz="3000" dirty="0">
                          <a:latin typeface="Arial" panose="020B0604020202020204" pitchFamily="34" charset="0"/>
                          <a:cs typeface="Arial" panose="020B0604020202020204" pitchFamily="34" charset="0"/>
                        </a:rPr>
                        <a:t>Efficient</a:t>
                      </a:r>
                    </a:p>
                  </a:txBody>
                  <a:tcPr marL="167792" marR="167792" marT="83896" marB="83896" anchor="ctr">
                    <a:solidFill>
                      <a:srgbClr val="92D050"/>
                    </a:solidFill>
                  </a:tcPr>
                </a:tc>
                <a:tc>
                  <a:txBody>
                    <a:bodyPr/>
                    <a:lstStyle/>
                    <a:p>
                      <a:pPr marL="0" indent="0" algn="ctr">
                        <a:buFont typeface="Arial" panose="020B0604020202020204" pitchFamily="34" charset="0"/>
                        <a:buNone/>
                      </a:pPr>
                      <a:r>
                        <a:rPr lang="en-US" sz="3000" dirty="0">
                          <a:latin typeface="Arial" panose="020B0604020202020204" pitchFamily="34" charset="0"/>
                          <a:cs typeface="Arial" panose="020B0604020202020204" pitchFamily="34" charset="0"/>
                        </a:rPr>
                        <a:t>Best In Class</a:t>
                      </a:r>
                    </a:p>
                  </a:txBody>
                  <a:tcPr marL="167792" marR="167792" marT="83896" marB="83896" anchor="ctr">
                    <a:solidFill>
                      <a:schemeClr val="accent4">
                        <a:lumMod val="75000"/>
                      </a:schemeClr>
                    </a:solidFill>
                  </a:tcPr>
                </a:tc>
                <a:extLst>
                  <a:ext uri="{0D108BD9-81ED-4DB2-BD59-A6C34878D82A}">
                    <a16:rowId xmlns:a16="http://schemas.microsoft.com/office/drawing/2014/main" val="10000"/>
                  </a:ext>
                </a:extLst>
              </a:tr>
              <a:tr h="6815078">
                <a:tc>
                  <a:txBody>
                    <a:bodyPr/>
                    <a:lstStyle/>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cannot identify what areas would be the best fit for ALSP’s rather than law firms – use of ALSP’s is haphazard at best</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Intimidated by the idea of dealing with ALSP’s– not familiar with what they do or how they work</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No time/attention/skill available to negotiate good deals with ALSP’s</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Service buildouts are poorly envisioned, poorly implemented and lead to suboptimal results</a:t>
                      </a:r>
                    </a:p>
                    <a:p>
                      <a:pPr marL="171450" marR="0" lvl="0" indent="-17145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No vision of the future or plan of how to get there</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some of its biggest pain points ALSP’s could fill, but has difficulty deciding how to prioritize them &amp; may do nothing</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Has superficial knowledge of the most common ALSP’s in the most common spaces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ALSP selections made deliberately, after studying the issue &amp; talking to colleagues from other organizations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Some attempt to negotiate pricing &amp; other terms with vendors, but vendors are far more sophisticated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Service buildouts are given some thought, implementation is at least passively monitored</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Many people have a decent gut feeling of where the LD wants to be with ALSP’s in the future, but others are in the dark or cannot agree on a plan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latin typeface="Arial" panose="020B0604020202020204" pitchFamily="34" charset="0"/>
                        <a:cs typeface="Arial" panose="020B0604020202020204" pitchFamily="34" charset="0"/>
                      </a:endParaRP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some of its biggest pain points ALSP’s could fill, and is competent about prioritizing them and making it happen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Good understanding of the ALSP marketplace and services available</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Strong knowledge of prices for different services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Demonstrated ability to negotiate down prices or obtain other benefits in negotiations with vendors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is able to articulate desires prior to design &amp; implementation &amp; is experienced at managing implementation projects &amp; making sure it gets what was bargained for</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An above-average vision of where ALSP’s need to take you that is communicated to &amp; supported by stakeholders</a:t>
                      </a:r>
                    </a:p>
                  </a:txBody>
                  <a:tcPr marL="167792" marR="167792" marT="83896" marB="83896"/>
                </a:tc>
                <a:tc>
                  <a:txBody>
                    <a:bodyPr/>
                    <a:lstStyle/>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knows exactly where its pain points are, how ALSP’s can solve them, &amp; how to prioritize solutions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Keen knowledge of ALSP marketplace, including new developments &amp; how technology fits in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ALSP selection based on independent research &amp; rational self-interest, not the assertions of vendors or blind imitation of other law departments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has significant expertise in negotiating pricing, design, implementation, &amp; service terms with vendors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LD has excellent relationships </a:t>
                      </a:r>
                      <a:r>
                        <a:rPr lang="en-US" sz="2000">
                          <a:latin typeface="Arial" panose="020B0604020202020204" pitchFamily="34" charset="0"/>
                          <a:cs typeface="Arial" panose="020B0604020202020204" pitchFamily="34" charset="0"/>
                        </a:rPr>
                        <a:t>with vendors and </a:t>
                      </a:r>
                      <a:r>
                        <a:rPr lang="en-US" sz="2000" dirty="0">
                          <a:latin typeface="Arial" panose="020B0604020202020204" pitchFamily="34" charset="0"/>
                          <a:cs typeface="Arial" panose="020B0604020202020204" pitchFamily="34" charset="0"/>
                        </a:rPr>
                        <a:t>partners with vendors to co-create new ways of working together.  Gets preferential treatment over other customers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Service buildouts are properly designed &amp; implemented to maximize value-creation</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 clear, agreed-upon vision of where ALSP’s need to take you in the next 1, 3, &amp; 5 years</a:t>
                      </a:r>
                    </a:p>
                  </a:txBody>
                  <a:tcPr marL="167792" marR="167792" marT="83896" marB="83896"/>
                </a:tc>
                <a:extLst>
                  <a:ext uri="{0D108BD9-81ED-4DB2-BD59-A6C34878D82A}">
                    <a16:rowId xmlns:a16="http://schemas.microsoft.com/office/drawing/2014/main" val="10001"/>
                  </a:ext>
                </a:extLst>
              </a:tr>
            </a:tbl>
          </a:graphicData>
        </a:graphic>
      </p:graphicFrame>
      <p:sp>
        <p:nvSpPr>
          <p:cNvPr id="19" name="TextBox 18">
            <a:extLst>
              <a:ext uri="{FF2B5EF4-FFF2-40B4-BE49-F238E27FC236}">
                <a16:creationId xmlns:a16="http://schemas.microsoft.com/office/drawing/2014/main" id="{58E96703-CB11-AC4A-A801-AB47A6658CD4}"/>
              </a:ext>
            </a:extLst>
          </p:cNvPr>
          <p:cNvSpPr txBox="1"/>
          <p:nvPr/>
        </p:nvSpPr>
        <p:spPr>
          <a:xfrm>
            <a:off x="19967000" y="0"/>
            <a:ext cx="4420175" cy="1938992"/>
          </a:xfrm>
          <a:prstGeom prst="rect">
            <a:avLst/>
          </a:prstGeom>
          <a:solidFill>
            <a:srgbClr val="C00000"/>
          </a:solidFill>
        </p:spPr>
        <p:txBody>
          <a:bodyPr wrap="square" rtlCol="0">
            <a:spAutoFit/>
          </a:bodyPr>
          <a:lstStyle/>
          <a:p>
            <a:r>
              <a:rPr lang="en-US" sz="2400" dirty="0">
                <a:solidFill>
                  <a:schemeClr val="bg1"/>
                </a:solidFill>
              </a:rPr>
              <a:t>Place the light blue ball where you self assess your maturity in this competency to be today &amp; the dark blue ball where you would like to be in the future</a:t>
            </a:r>
          </a:p>
        </p:txBody>
      </p:sp>
      <p:sp>
        <p:nvSpPr>
          <p:cNvPr id="2" name="TextBox 1">
            <a:extLst>
              <a:ext uri="{FF2B5EF4-FFF2-40B4-BE49-F238E27FC236}">
                <a16:creationId xmlns:a16="http://schemas.microsoft.com/office/drawing/2014/main" id="{EFDE7DA4-B0B8-4B0F-934E-A37802F0CC5A}"/>
              </a:ext>
            </a:extLst>
          </p:cNvPr>
          <p:cNvSpPr txBox="1"/>
          <p:nvPr/>
        </p:nvSpPr>
        <p:spPr>
          <a:xfrm>
            <a:off x="603249" y="1239446"/>
            <a:ext cx="18981738"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2">
                    <a:lumMod val="50000"/>
                  </a:schemeClr>
                </a:solidFill>
                <a:latin typeface="Source Sans Pro"/>
              </a:rPr>
              <a:t>Drive departmental efficiency by leveraging the right resources for the right matters, including using managed services, LPOs, and other service providers and technology as appropriate.</a:t>
            </a:r>
          </a:p>
        </p:txBody>
      </p:sp>
    </p:spTree>
    <p:extLst>
      <p:ext uri="{BB962C8B-B14F-4D97-AF65-F5344CB8AC3E}">
        <p14:creationId xmlns:p14="http://schemas.microsoft.com/office/powerpoint/2010/main" val="148560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ILTACON">
    <a:dk1>
      <a:srgbClr val="181F26"/>
    </a:dk1>
    <a:lt1>
      <a:sysClr val="window" lastClr="FFFFFF"/>
    </a:lt1>
    <a:dk2>
      <a:srgbClr val="FFFFFF"/>
    </a:dk2>
    <a:lt2>
      <a:srgbClr val="349EC3"/>
    </a:lt2>
    <a:accent1>
      <a:srgbClr val="349EC3"/>
    </a:accent1>
    <a:accent2>
      <a:srgbClr val="DC3933"/>
    </a:accent2>
    <a:accent3>
      <a:srgbClr val="EAB749"/>
    </a:accent3>
    <a:accent4>
      <a:srgbClr val="379060"/>
    </a:accent4>
    <a:accent5>
      <a:srgbClr val="349EC3"/>
    </a:accent5>
    <a:accent6>
      <a:srgbClr val="999999"/>
    </a:accent6>
    <a:hlink>
      <a:srgbClr val="808080"/>
    </a:hlink>
    <a:folHlink>
      <a:srgbClr val="808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29677</TotalTime>
  <Words>6210</Words>
  <Application>Microsoft Office PowerPoint</Application>
  <PresentationFormat>Custom</PresentationFormat>
  <Paragraphs>684</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Franklin Gothic Book</vt:lpstr>
      <vt:lpstr>Raleway ExtraBold</vt:lpstr>
      <vt:lpstr>Source Sans Pro</vt:lpstr>
      <vt:lpstr>Source Sans Pro ExtraLight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Louis Twelve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dc:title>
  <dc:creator>Louis Twelve</dc:creator>
  <cp:lastModifiedBy>Stephanie Corey</cp:lastModifiedBy>
  <cp:revision>1062</cp:revision>
  <cp:lastPrinted>2017-09-06T04:22:52Z</cp:lastPrinted>
  <dcterms:created xsi:type="dcterms:W3CDTF">2014-11-10T20:05:35Z</dcterms:created>
  <dcterms:modified xsi:type="dcterms:W3CDTF">2018-07-07T23:38:25Z</dcterms:modified>
</cp:coreProperties>
</file>